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4" r:id="rId1"/>
  </p:sldMasterIdLst>
  <p:notesMasterIdLst>
    <p:notesMasterId r:id="rId14"/>
  </p:notesMasterIdLst>
  <p:handoutMasterIdLst>
    <p:handoutMasterId r:id="rId15"/>
  </p:handoutMasterIdLst>
  <p:sldIdLst>
    <p:sldId id="256" r:id="rId2"/>
    <p:sldId id="957" r:id="rId3"/>
    <p:sldId id="958" r:id="rId4"/>
    <p:sldId id="959" r:id="rId5"/>
    <p:sldId id="952" r:id="rId6"/>
    <p:sldId id="953" r:id="rId7"/>
    <p:sldId id="954" r:id="rId8"/>
    <p:sldId id="878" r:id="rId9"/>
    <p:sldId id="945" r:id="rId10"/>
    <p:sldId id="955" r:id="rId11"/>
    <p:sldId id="956" r:id="rId12"/>
    <p:sldId id="960" r:id="rId1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y Ludlam" initials="J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E264AF"/>
    <a:srgbClr val="CC0066"/>
    <a:srgbClr val="0099CC"/>
    <a:srgbClr val="0083C4"/>
    <a:srgbClr val="0075B0"/>
    <a:srgbClr val="005782"/>
    <a:srgbClr val="004568"/>
    <a:srgbClr val="006699"/>
    <a:srgbClr val="004D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40" autoAdjust="0"/>
    <p:restoredTop sz="86320" autoAdjust="0"/>
  </p:normalViewPr>
  <p:slideViewPr>
    <p:cSldViewPr>
      <p:cViewPr varScale="1">
        <p:scale>
          <a:sx n="75" d="100"/>
          <a:sy n="75" d="100"/>
        </p:scale>
        <p:origin x="1884" y="54"/>
      </p:cViewPr>
      <p:guideLst>
        <p:guide orient="horz" pos="2160"/>
        <p:guide pos="2880"/>
      </p:guideLst>
    </p:cSldViewPr>
  </p:slideViewPr>
  <p:outlineViewPr>
    <p:cViewPr>
      <p:scale>
        <a:sx n="20" d="100"/>
        <a:sy n="20" d="100"/>
      </p:scale>
      <p:origin x="0" y="73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SRVU49.cds.state.mo.us\MH-Common\MH-PharmacyAdministration\FY26%20Pharmacy%20Fiscal\Table%2021%20Report%20w%20wout%20Duals\Master_02-26%20w%20%20wout%20dual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SRVU49.cds.state.mo.us\MH-Common\MH-PharmacyAdministration\Elizabeth%20S\PA%20DUR%20Worksheets\PA%20DUR%20Powerpoint%20worksheets\%25%20of%20Pharmacy%20Spend%20Total%20fytd%2026%20Table%202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SSRVU49.cds.state.mo.us\MH-Common\MH-PharmacyAdministration\Elizabeth%20S\PA%20DUR%20Worksheets\PA%20DUR%20Powerpoint%20worksheets\%25%20of%20Pharmacy%20Spend%20Total%20fytd%2026%20Table%202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SSRVU49.cds.state.mo.us\MH-Common\MH-PharmacyAdministration\Elizabeth%20S\PA%20DUR%20Worksheets\PA%20DUR%20Powerpoint%20worksheets\PUPM%20Large%20Eligibility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SRVU49.cds.state.mo.us\MH-Common\MH-PharmacyAdministration\Elizabeth%20S\PA%20DUR%20Worksheets\Monthly%20paid%20amount,%20claim%20count%20ing%20cost%20and%20disp%20fees%20by%20drug%20typ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SSRVU49.cds.state.mo.us\MH-Common\MH-Budget\fy26supp%20projections\Pharmacy\Hep%20C%20Expenditure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SSRVU49.cds.state.mo.us\MH-Common\MH-PharmacyAdministration\Elizabeth%20S\PA%20DUR%20Worksheets\PA%20DUR%20Powerpoint%20worksheets\FY19-FYTD26%20Rare%20Disease%20Pharmacy%20Spend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SSRVU49.cds.state.mo.us\MH-Common\MH-Budget\fy26supp%20projections\Pharmacy\Cell%20&amp;%20Gene%20Therapies\FY2026%20Cell%20&amp;%20Gene%20Therapie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baseline="0" dirty="0">
                <a:solidFill>
                  <a:schemeClr val="tx1"/>
                </a:solidFill>
              </a:rPr>
              <a:t>July 2025-Feb 2026 </a:t>
            </a:r>
            <a:r>
              <a:rPr lang="en-US" sz="2400" b="1" dirty="0">
                <a:solidFill>
                  <a:schemeClr val="tx1"/>
                </a:solidFill>
              </a:rPr>
              <a:t>Enrollees and Expenditures</a:t>
            </a:r>
          </a:p>
        </c:rich>
      </c:tx>
      <c:layout>
        <c:manualLayout>
          <c:xMode val="edge"/>
          <c:yMode val="edge"/>
          <c:x val="0.113949218304233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'New Chart'!$J$2</c:f>
              <c:strCache>
                <c:ptCount val="1"/>
                <c:pt idx="0">
                  <c:v>Disabled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Disabled</a:t>
                    </a:r>
                    <a:r>
                      <a:rPr lang="en-US" baseline="0"/>
                      <a:t> </a:t>
                    </a:r>
                    <a:fld id="{00FAEF97-E38D-4704-A005-55EC9C2538B5}" type="VALUE">
                      <a:rPr lang="en-US"/>
                      <a:pPr/>
                      <a:t>[VALUE]</a:t>
                    </a:fld>
                    <a:endParaRPr lang="en-US" baseline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0280-455E-A0CE-24017F62060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Disabled 26%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280-455E-A0CE-24017F6206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'New Chart'!$K$1:$L$1</c:f>
              <c:strCache>
                <c:ptCount val="2"/>
                <c:pt idx="0">
                  <c:v>Feb 2026 Enrollees
Total=1,255,383</c:v>
                </c:pt>
                <c:pt idx="1">
                  <c:v>Feb 2026 Expenditures
Total=$1,350,908,317</c:v>
                </c:pt>
              </c:strCache>
            </c:strRef>
          </c:cat>
          <c:val>
            <c:numRef>
              <c:f>'New Chart'!$K$2:$L$2</c:f>
              <c:numCache>
                <c:formatCode>0%</c:formatCode>
                <c:ptCount val="2"/>
                <c:pt idx="0">
                  <c:v>9.1262985081046979E-2</c:v>
                </c:pt>
                <c:pt idx="1">
                  <c:v>0.25897448241631038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80-455E-A0CE-24017F62060D}"/>
            </c:ext>
          </c:extLst>
        </c:ser>
        <c:ser>
          <c:idx val="1"/>
          <c:order val="1"/>
          <c:tx>
            <c:strRef>
              <c:f>'New Chart'!$J$3</c:f>
              <c:strCache>
                <c:ptCount val="1"/>
                <c:pt idx="0">
                  <c:v>Elderly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Elderly 6%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0280-455E-A0CE-24017F62060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Elderly 3%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0280-455E-A0CE-24017F6206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'New Chart'!$K$1:$L$1</c:f>
              <c:strCache>
                <c:ptCount val="2"/>
                <c:pt idx="0">
                  <c:v>Feb 2026 Enrollees
Total=1,255,383</c:v>
                </c:pt>
                <c:pt idx="1">
                  <c:v>Feb 2026 Expenditures
Total=$1,350,908,317</c:v>
                </c:pt>
              </c:strCache>
            </c:strRef>
          </c:cat>
          <c:val>
            <c:numRef>
              <c:f>'New Chart'!$K$3:$L$3</c:f>
              <c:numCache>
                <c:formatCode>0%</c:formatCode>
                <c:ptCount val="2"/>
                <c:pt idx="0">
                  <c:v>6.637575942959241E-2</c:v>
                </c:pt>
                <c:pt idx="1">
                  <c:v>2.4574179453821149E-2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280-455E-A0CE-24017F62060D}"/>
            </c:ext>
          </c:extLst>
        </c:ser>
        <c:ser>
          <c:idx val="2"/>
          <c:order val="2"/>
          <c:tx>
            <c:strRef>
              <c:f>'New Chart'!$J$4</c:f>
              <c:strCache>
                <c:ptCount val="1"/>
                <c:pt idx="0">
                  <c:v>AEG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AEG</a:t>
                    </a:r>
                  </a:p>
                  <a:p>
                    <a:fld id="{95BEA4A4-68D0-49C6-A50C-8A6B22DA6DBB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0280-455E-A0CE-24017F62060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AEG</a:t>
                    </a:r>
                  </a:p>
                  <a:p>
                    <a:r>
                      <a:rPr lang="en-US"/>
                      <a:t>44%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0280-455E-A0CE-24017F6206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'New Chart'!$K$1:$L$1</c:f>
              <c:strCache>
                <c:ptCount val="2"/>
                <c:pt idx="0">
                  <c:v>Feb 2026 Enrollees
Total=1,255,383</c:v>
                </c:pt>
                <c:pt idx="1">
                  <c:v>Feb 2026 Expenditures
Total=$1,350,908,317</c:v>
                </c:pt>
              </c:strCache>
            </c:strRef>
          </c:cat>
          <c:val>
            <c:numRef>
              <c:f>'New Chart'!$K$4:$L$4</c:f>
              <c:numCache>
                <c:formatCode>0%</c:formatCode>
                <c:ptCount val="2"/>
                <c:pt idx="0">
                  <c:v>0.29041097418078787</c:v>
                </c:pt>
                <c:pt idx="1">
                  <c:v>0.45530947237902097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280-455E-A0CE-24017F62060D}"/>
            </c:ext>
          </c:extLst>
        </c:ser>
        <c:ser>
          <c:idx val="3"/>
          <c:order val="3"/>
          <c:tx>
            <c:strRef>
              <c:f>'New Chart'!$J$5</c:f>
              <c:strCache>
                <c:ptCount val="1"/>
                <c:pt idx="0">
                  <c:v>Other(children, custodial parents, pregnant women)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400" dirty="0"/>
                      <a:t>Other</a:t>
                    </a:r>
                  </a:p>
                  <a:p>
                    <a:r>
                      <a:rPr lang="en-US" sz="1400" dirty="0"/>
                      <a:t>(</a:t>
                    </a:r>
                    <a:r>
                      <a:rPr lang="en-US" sz="1400" dirty="0" err="1"/>
                      <a:t>Children,Custodial</a:t>
                    </a:r>
                    <a:r>
                      <a:rPr lang="en-US" sz="1400" baseline="0" dirty="0"/>
                      <a:t> Parents, Pregnant Women)</a:t>
                    </a:r>
                    <a:endParaRPr lang="en-US" sz="1400" dirty="0"/>
                  </a:p>
                  <a:p>
                    <a:r>
                      <a:rPr lang="en-US" sz="1400" dirty="0"/>
                      <a:t>56%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0280-455E-A0CE-24017F62060D}"/>
                </c:ext>
              </c:extLst>
            </c:dLbl>
            <c:dLbl>
              <c:idx val="1"/>
              <c:layout>
                <c:manualLayout>
                  <c:x val="0"/>
                  <c:y val="-7.575757575757576E-3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Other</a:t>
                    </a:r>
                  </a:p>
                  <a:p>
                    <a:r>
                      <a:rPr lang="en-US" sz="1400" dirty="0"/>
                      <a:t>(Children,</a:t>
                    </a:r>
                    <a:r>
                      <a:rPr lang="en-US" sz="1400" baseline="0" dirty="0"/>
                      <a:t> Custodial Parents, Pregnant Women)</a:t>
                    </a:r>
                    <a:endParaRPr lang="en-US" sz="1400" dirty="0"/>
                  </a:p>
                  <a:p>
                    <a:r>
                      <a:rPr lang="en-US" sz="1400" dirty="0"/>
                      <a:t>27%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0280-455E-A0CE-24017F6206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'New Chart'!$K$1:$L$1</c:f>
              <c:strCache>
                <c:ptCount val="2"/>
                <c:pt idx="0">
                  <c:v>Feb 2026 Enrollees
Total=1,255,383</c:v>
                </c:pt>
                <c:pt idx="1">
                  <c:v>Feb 2026 Expenditures
Total=$1,350,908,317</c:v>
                </c:pt>
              </c:strCache>
            </c:strRef>
          </c:cat>
          <c:val>
            <c:numRef>
              <c:f>'New Chart'!$K$5:$L$5</c:f>
              <c:numCache>
                <c:formatCode>0%</c:formatCode>
                <c:ptCount val="2"/>
                <c:pt idx="0">
                  <c:v>0.55195028130857271</c:v>
                </c:pt>
                <c:pt idx="1">
                  <c:v>0.26114186575084752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280-455E-A0CE-24017F62060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43814976"/>
        <c:axId val="543813336"/>
      </c:barChart>
      <c:catAx>
        <c:axId val="54381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3813336"/>
        <c:crosses val="autoZero"/>
        <c:auto val="1"/>
        <c:lblAlgn val="ctr"/>
        <c:lblOffset val="100"/>
        <c:noMultiLvlLbl val="0"/>
      </c:catAx>
      <c:valAx>
        <c:axId val="54381333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543814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400" b="1" i="0" u="none" strike="noStrike" cap="all" baseline="0">
                <a:solidFill>
                  <a:schemeClr val="tx1"/>
                </a:solidFill>
                <a:effectLst/>
              </a:rPr>
              <a:t>July 2025-feb 2026 MO HealthNet </a:t>
            </a:r>
            <a:br>
              <a:rPr lang="en-US" sz="2400" b="1" i="0" u="none" strike="noStrike" cap="all" baseline="0">
                <a:solidFill>
                  <a:schemeClr val="tx1"/>
                </a:solidFill>
                <a:effectLst/>
              </a:rPr>
            </a:br>
            <a:r>
              <a:rPr lang="en-US" sz="2400" b="1" i="0" u="none" strike="noStrike" cap="all" baseline="0">
                <a:solidFill>
                  <a:schemeClr val="tx1"/>
                </a:solidFill>
                <a:effectLst/>
              </a:rPr>
              <a:t>Expenditures by Service</a:t>
            </a:r>
            <a:endParaRPr lang="en-US" sz="2400" b="1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0602934248603538"/>
          <c:y val="1.296904892886971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B16-4E64-8685-92F2067AEF3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B16-4E64-8685-92F2067AEF3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B16-4E64-8685-92F2067AEF3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B16-4E64-8685-92F2067AEF3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2B16-4E64-8685-92F2067AEF3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2B16-4E64-8685-92F2067AEF3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2B16-4E64-8685-92F2067AEF3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2B16-4E64-8685-92F2067AEF35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2B16-4E64-8685-92F2067AEF35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2B16-4E64-8685-92F2067AEF35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2B16-4E64-8685-92F2067AEF35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2B16-4E64-8685-92F2067AEF35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2B16-4E64-8685-92F2067AEF35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2B16-4E64-8685-92F2067AEF35}"/>
              </c:ext>
            </c:extLst>
          </c:dPt>
          <c:dLbls>
            <c:dLbl>
              <c:idx val="0"/>
              <c:layout>
                <c:manualLayout>
                  <c:x val="-4.183007110014185E-2"/>
                  <c:y val="5.157962604771092E-3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B16-4E64-8685-92F2067AEF35}"/>
                </c:ext>
              </c:extLst>
            </c:dLbl>
            <c:dLbl>
              <c:idx val="1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2B16-4E64-8685-92F2067AEF35}"/>
                </c:ext>
              </c:extLst>
            </c:dLbl>
            <c:dLbl>
              <c:idx val="2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2B16-4E64-8685-92F2067AEF35}"/>
                </c:ext>
              </c:extLst>
            </c:dLbl>
            <c:dLbl>
              <c:idx val="3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2B16-4E64-8685-92F2067AEF35}"/>
                </c:ext>
              </c:extLst>
            </c:dLbl>
            <c:dLbl>
              <c:idx val="4"/>
              <c:layout>
                <c:manualLayout>
                  <c:x val="0"/>
                  <c:y val="-2.321083172147002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B16-4E64-8685-92F2067AEF35}"/>
                </c:ext>
              </c:extLst>
            </c:dLbl>
            <c:dLbl>
              <c:idx val="5"/>
              <c:layout>
                <c:manualLayout>
                  <c:x val="-1.0457517775035462E-2"/>
                  <c:y val="7.7369439071566732E-3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B16-4E64-8685-92F2067AEF35}"/>
                </c:ext>
              </c:extLst>
            </c:dLbl>
            <c:dLbl>
              <c:idx val="6"/>
              <c:layout>
                <c:manualLayout>
                  <c:x val="5.6980056980055933E-3"/>
                  <c:y val="-2.107280011355479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B16-4E64-8685-92F2067AEF35}"/>
                </c:ext>
              </c:extLst>
            </c:dLbl>
            <c:dLbl>
              <c:idx val="7"/>
              <c:layout>
                <c:manualLayout>
                  <c:x val="2.9914529914529812E-2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="1"/>
                      <a:t> </a:t>
                    </a:r>
                    <a:fld id="{EA6AC64B-A1AA-4FB3-A5AE-95779B988C75}" type="CATEGORYNAME">
                      <a:rPr lang="en-US" sz="1400" b="1"/>
                      <a:pPr>
                        <a:defRPr sz="1400"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en-US" sz="1400" b="1" baseline="0"/>
                      <a:t>
</a:t>
                    </a:r>
                    <a:fld id="{17833D13-21D7-407D-A372-EED24A4D37EC}" type="PERCENTAGE">
                      <a:rPr lang="en-US" sz="1400" b="1" baseline="0"/>
                      <a:pPr>
                        <a:defRPr sz="1400">
                          <a:solidFill>
                            <a:schemeClr val="accent1"/>
                          </a:solidFill>
                        </a:defRPr>
                      </a:pPr>
                      <a:t>[PERCENTAGE]</a:t>
                    </a:fld>
                    <a:endParaRPr lang="en-US" sz="1400" b="1" baseline="0"/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2B16-4E64-8685-92F2067AEF35}"/>
                </c:ext>
              </c:extLst>
            </c:dLbl>
            <c:dLbl>
              <c:idx val="8"/>
              <c:layout>
                <c:manualLayout>
                  <c:x val="-8.3660169856498795E-2"/>
                  <c:y val="1.0315925209542042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B16-4E64-8685-92F2067AEF35}"/>
                </c:ext>
              </c:extLst>
            </c:dLbl>
            <c:dLbl>
              <c:idx val="9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3-2B16-4E64-8685-92F2067AEF35}"/>
                </c:ext>
              </c:extLst>
            </c:dLbl>
            <c:dLbl>
              <c:idx val="10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5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5-2B16-4E64-8685-92F2067AEF35}"/>
                </c:ext>
              </c:extLst>
            </c:dLbl>
            <c:dLbl>
              <c:idx val="11"/>
              <c:layout>
                <c:manualLayout>
                  <c:x val="-6.4856316037418399E-3"/>
                  <c:y val="-5.6441164576155466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6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2B16-4E64-8685-92F2067AEF35}"/>
                </c:ext>
              </c:extLst>
            </c:dLbl>
            <c:dLbl>
              <c:idx val="12"/>
              <c:layout>
                <c:manualLayout>
                  <c:x val="5.5773428133522464E-2"/>
                  <c:y val="-7.7369439071566732E-3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2B16-4E64-8685-92F2067AEF35}"/>
                </c:ext>
              </c:extLst>
            </c:dLbl>
            <c:dLbl>
              <c:idx val="13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B-2B16-4E64-8685-92F2067AEF35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'ExpendFYTD26 Table 21'!$A$30:$A$42</c:f>
              <c:strCache>
                <c:ptCount val="13"/>
                <c:pt idx="0">
                  <c:v>Nursing Facilities</c:v>
                </c:pt>
                <c:pt idx="1">
                  <c:v>Hospitals</c:v>
                </c:pt>
                <c:pt idx="2">
                  <c:v>Dental Services</c:v>
                </c:pt>
                <c:pt idx="3">
                  <c:v>Pharmacy</c:v>
                </c:pt>
                <c:pt idx="4">
                  <c:v>Part D Copays</c:v>
                </c:pt>
                <c:pt idx="5">
                  <c:v>Physician Related</c:v>
                </c:pt>
                <c:pt idx="6">
                  <c:v>In-Home Services</c:v>
                </c:pt>
                <c:pt idx="7">
                  <c:v>Rehab &amp; Spec Svcs</c:v>
                </c:pt>
                <c:pt idx="8">
                  <c:v>Buy-In Premiums</c:v>
                </c:pt>
                <c:pt idx="9">
                  <c:v>Mental Health Services</c:v>
                </c:pt>
                <c:pt idx="10">
                  <c:v>State Institutions</c:v>
                </c:pt>
                <c:pt idx="11">
                  <c:v>EPSDT Services</c:v>
                </c:pt>
                <c:pt idx="12">
                  <c:v>Managed Care Premiums</c:v>
                </c:pt>
              </c:strCache>
            </c:strRef>
          </c:cat>
          <c:val>
            <c:numRef>
              <c:f>'ExpendFYTD26 Table 21'!$B$30:$B$42</c:f>
              <c:numCache>
                <c:formatCode>"$"#,##0</c:formatCode>
                <c:ptCount val="13"/>
                <c:pt idx="0">
                  <c:v>1165183611.75</c:v>
                </c:pt>
                <c:pt idx="1">
                  <c:v>977151298.62</c:v>
                </c:pt>
                <c:pt idx="2">
                  <c:v>14249534.41</c:v>
                </c:pt>
                <c:pt idx="3">
                  <c:v>1602655996.4299998</c:v>
                </c:pt>
                <c:pt idx="4">
                  <c:v>1141977.8500000001</c:v>
                </c:pt>
                <c:pt idx="5">
                  <c:v>334650202.40999997</c:v>
                </c:pt>
                <c:pt idx="6">
                  <c:v>957549864.04999983</c:v>
                </c:pt>
                <c:pt idx="7">
                  <c:v>227848748.86999997</c:v>
                </c:pt>
                <c:pt idx="8">
                  <c:v>252047557.80000001</c:v>
                </c:pt>
                <c:pt idx="9">
                  <c:v>2086144291.1899998</c:v>
                </c:pt>
                <c:pt idx="10">
                  <c:v>158021112.23000002</c:v>
                </c:pt>
                <c:pt idx="11">
                  <c:v>158480295.47</c:v>
                </c:pt>
                <c:pt idx="12">
                  <c:v>3424724459.3099995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2B16-4E64-8685-92F2067AEF35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</a:defRPr>
            </a:pPr>
            <a:r>
              <a:rPr lang="en-US" sz="2000" b="1" dirty="0">
                <a:solidFill>
                  <a:schemeClr val="tx1"/>
                </a:solidFill>
              </a:rPr>
              <a:t>FY</a:t>
            </a:r>
            <a:r>
              <a:rPr lang="en-US" sz="2000" b="1" baseline="0" dirty="0">
                <a:solidFill>
                  <a:schemeClr val="tx1"/>
                </a:solidFill>
              </a:rPr>
              <a:t>26</a:t>
            </a:r>
            <a:r>
              <a:rPr lang="en-US" sz="2000" b="1" dirty="0">
                <a:solidFill>
                  <a:schemeClr val="tx1"/>
                </a:solidFill>
              </a:rPr>
              <a:t> Pharmacy Spend vs Total Medicaid Spend</a:t>
            </a:r>
          </a:p>
          <a:p>
            <a:pPr>
              <a:defRPr>
                <a:solidFill>
                  <a:schemeClr val="tx1"/>
                </a:solidFill>
              </a:defRPr>
            </a:pPr>
            <a:r>
              <a:rPr lang="en-US" sz="2000" b="1" dirty="0">
                <a:solidFill>
                  <a:schemeClr val="tx1"/>
                </a:solidFill>
              </a:rPr>
              <a:t>Total Spend $11,359,848,950</a:t>
            </a:r>
          </a:p>
          <a:p>
            <a:pPr>
              <a:defRPr>
                <a:solidFill>
                  <a:schemeClr val="tx1"/>
                </a:solidFill>
              </a:defRPr>
            </a:pPr>
            <a:r>
              <a:rPr lang="en-US" sz="2000" b="1" dirty="0">
                <a:solidFill>
                  <a:schemeClr val="tx1"/>
                </a:solidFill>
              </a:rPr>
              <a:t>July 2025-Feb 2026</a:t>
            </a:r>
          </a:p>
        </c:rich>
      </c:tx>
      <c:layout>
        <c:manualLayout>
          <c:xMode val="edge"/>
          <c:yMode val="edge"/>
          <c:x val="0.13271479857675025"/>
          <c:y val="2.0512895801991816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5.356695416881925E-2"/>
                  <c:y val="-0.16483186347179862"/>
                </c:manualLayout>
              </c:layout>
              <c:tx>
                <c:rich>
                  <a:bodyPr/>
                  <a:lstStyle/>
                  <a:p>
                    <a:r>
                      <a:rPr lang="en-US" b="1" baseline="0"/>
                      <a:t>$9.8 </a:t>
                    </a:r>
                    <a:r>
                      <a:rPr lang="en-US" b="1"/>
                      <a:t>b</a:t>
                    </a:r>
                    <a:endParaRPr lang="en-US" b="1" baseline="0"/>
                  </a:p>
                  <a:p>
                    <a:r>
                      <a:rPr lang="en-US" b="1" baseline="0"/>
                      <a:t>85.89%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35C8-4DC6-A2FB-FB417A173158}"/>
                </c:ext>
              </c:extLst>
            </c:dLbl>
            <c:dLbl>
              <c:idx val="1"/>
              <c:layout>
                <c:manualLayout>
                  <c:x val="9.2636337124526055E-2"/>
                  <c:y val="0.13854166870933546"/>
                </c:manualLayout>
              </c:layout>
              <c:tx>
                <c:rich>
                  <a:bodyPr/>
                  <a:lstStyle/>
                  <a:p>
                    <a:r>
                      <a:rPr lang="en-US" b="1"/>
                      <a:t>$1.6b</a:t>
                    </a:r>
                    <a:endParaRPr lang="en-US" b="1" baseline="0"/>
                  </a:p>
                  <a:p>
                    <a:r>
                      <a:rPr lang="en-US" b="1" baseline="0"/>
                      <a:t>14.11%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5C8-4DC6-A2FB-FB417A1731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'FYTD 26 % of pharmacy'!$B$4:$B$5</c:f>
              <c:strCache>
                <c:ptCount val="2"/>
                <c:pt idx="0">
                  <c:v>All Other Spend</c:v>
                </c:pt>
                <c:pt idx="1">
                  <c:v>TOTAL PHARMACY SPEND</c:v>
                </c:pt>
              </c:strCache>
            </c:strRef>
          </c:cat>
          <c:val>
            <c:numRef>
              <c:f>'FYTD 26 % of pharmacy'!$C$4:$C$5</c:f>
              <c:numCache>
                <c:formatCode>"$"#,##0</c:formatCode>
                <c:ptCount val="2"/>
                <c:pt idx="0">
                  <c:v>9757192953.960001</c:v>
                </c:pt>
                <c:pt idx="1">
                  <c:v>1602655996.4299998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C8-4DC6-A2FB-FB417A1731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>
            <a:defRPr b="1">
              <a:solidFill>
                <a:schemeClr val="tx1"/>
              </a:solidFill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>
                <a:solidFill>
                  <a:schemeClr val="tx1"/>
                </a:solidFill>
              </a:rPr>
              <a:t>CY2026</a:t>
            </a:r>
            <a:r>
              <a:rPr lang="en-US" sz="2400" b="1" baseline="0" dirty="0">
                <a:solidFill>
                  <a:schemeClr val="tx1"/>
                </a:solidFill>
              </a:rPr>
              <a:t> PUPM Drug Claim Reimbursement</a:t>
            </a:r>
            <a:endParaRPr lang="en-US" sz="2400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7"/>
          <c:order val="0"/>
          <c:tx>
            <c:strRef>
              <c:f>'CY26 Large Elgibility PUPM'!$C$7</c:f>
              <c:strCache>
                <c:ptCount val="1"/>
                <c:pt idx="0">
                  <c:v>Children</c:v>
                </c:pt>
              </c:strCache>
            </c:strRef>
          </c:tx>
          <c:cat>
            <c:strRef>
              <c:f>'CY26 Large Elgibility PUPM'!$D$6:$O$6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'CY26 Large Elgibility PUPM'!$D$7:$O$7</c:f>
              <c:numCache>
                <c:formatCode>"$"#,##0</c:formatCode>
                <c:ptCount val="12"/>
                <c:pt idx="0">
                  <c:v>265</c:v>
                </c:pt>
                <c:pt idx="1">
                  <c:v>266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2D-4DD3-9DB8-EFCC6075B760}"/>
            </c:ext>
          </c:extLst>
        </c:ser>
        <c:ser>
          <c:idx val="8"/>
          <c:order val="1"/>
          <c:tx>
            <c:strRef>
              <c:f>'CY26 Large Elgibility PUPM'!$C$8</c:f>
              <c:strCache>
                <c:ptCount val="1"/>
                <c:pt idx="0">
                  <c:v>Custodial Parents</c:v>
                </c:pt>
              </c:strCache>
            </c:strRef>
          </c:tx>
          <c:cat>
            <c:strRef>
              <c:f>'CY26 Large Elgibility PUPM'!$D$6:$O$6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'CY26 Large Elgibility PUPM'!$D$8:$O$8</c:f>
              <c:numCache>
                <c:formatCode>"$"#,##0</c:formatCode>
                <c:ptCount val="12"/>
                <c:pt idx="0">
                  <c:v>614</c:v>
                </c:pt>
                <c:pt idx="1">
                  <c:v>626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2D-4DD3-9DB8-EFCC6075B760}"/>
            </c:ext>
          </c:extLst>
        </c:ser>
        <c:ser>
          <c:idx val="9"/>
          <c:order val="2"/>
          <c:tx>
            <c:strRef>
              <c:f>'CY26 Large Elgibility PUPM'!$C$9</c:f>
              <c:strCache>
                <c:ptCount val="1"/>
                <c:pt idx="0">
                  <c:v>Elderly</c:v>
                </c:pt>
              </c:strCache>
            </c:strRef>
          </c:tx>
          <c:cat>
            <c:strRef>
              <c:f>'CY26 Large Elgibility PUPM'!$D$6:$O$6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'CY26 Large Elgibility PUPM'!$D$9:$O$9</c:f>
              <c:numCache>
                <c:formatCode>"$"#,##0</c:formatCode>
                <c:ptCount val="12"/>
                <c:pt idx="0">
                  <c:v>170</c:v>
                </c:pt>
                <c:pt idx="1">
                  <c:v>150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2D-4DD3-9DB8-EFCC6075B760}"/>
            </c:ext>
          </c:extLst>
        </c:ser>
        <c:ser>
          <c:idx val="10"/>
          <c:order val="3"/>
          <c:tx>
            <c:strRef>
              <c:f>'CY26 Large Elgibility PUPM'!$C$10</c:f>
              <c:strCache>
                <c:ptCount val="1"/>
                <c:pt idx="0">
                  <c:v>Indep Foster Care Child</c:v>
                </c:pt>
              </c:strCache>
            </c:strRef>
          </c:tx>
          <c:cat>
            <c:strRef>
              <c:f>'CY26 Large Elgibility PUPM'!$D$6:$O$6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'CY26 Large Elgibility PUPM'!$D$10:$O$10</c:f>
              <c:numCache>
                <c:formatCode>"$"#,##0</c:formatCode>
                <c:ptCount val="12"/>
                <c:pt idx="0">
                  <c:v>731</c:v>
                </c:pt>
                <c:pt idx="1">
                  <c:v>579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E2D-4DD3-9DB8-EFCC6075B760}"/>
            </c:ext>
          </c:extLst>
        </c:ser>
        <c:ser>
          <c:idx val="11"/>
          <c:order val="4"/>
          <c:tx>
            <c:strRef>
              <c:f>'CY26 Large Elgibility PUPM'!$C$11</c:f>
              <c:strCache>
                <c:ptCount val="1"/>
                <c:pt idx="0">
                  <c:v>Persons with Disabilities</c:v>
                </c:pt>
              </c:strCache>
            </c:strRef>
          </c:tx>
          <c:cat>
            <c:strRef>
              <c:f>'CY26 Large Elgibility PUPM'!$D$6:$O$6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'CY26 Large Elgibility PUPM'!$D$11:$O$11</c:f>
              <c:numCache>
                <c:formatCode>"$"#,##0</c:formatCode>
                <c:ptCount val="12"/>
                <c:pt idx="0">
                  <c:v>744</c:v>
                </c:pt>
                <c:pt idx="1">
                  <c:v>722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E2D-4DD3-9DB8-EFCC6075B760}"/>
            </c:ext>
          </c:extLst>
        </c:ser>
        <c:ser>
          <c:idx val="12"/>
          <c:order val="5"/>
          <c:tx>
            <c:strRef>
              <c:f>'CY26 Large Elgibility PUPM'!$C$12</c:f>
              <c:strCache>
                <c:ptCount val="1"/>
                <c:pt idx="0">
                  <c:v>Pregnant Women</c:v>
                </c:pt>
              </c:strCache>
            </c:strRef>
          </c:tx>
          <c:cat>
            <c:strRef>
              <c:f>'CY26 Large Elgibility PUPM'!$D$6:$O$6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'CY26 Large Elgibility PUPM'!$D$12:$O$12</c:f>
              <c:numCache>
                <c:formatCode>"$"#,##0</c:formatCode>
                <c:ptCount val="12"/>
                <c:pt idx="0">
                  <c:v>209</c:v>
                </c:pt>
                <c:pt idx="1">
                  <c:v>213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E2D-4DD3-9DB8-EFCC6075B760}"/>
            </c:ext>
          </c:extLst>
        </c:ser>
        <c:ser>
          <c:idx val="13"/>
          <c:order val="6"/>
          <c:tx>
            <c:strRef>
              <c:f>'CY26 Large Elgibility PUPM'!$C$13</c:f>
              <c:strCache>
                <c:ptCount val="1"/>
                <c:pt idx="0">
                  <c:v>Expansion</c:v>
                </c:pt>
              </c:strCache>
            </c:strRef>
          </c:tx>
          <c:cat>
            <c:strRef>
              <c:f>'CY26 Large Elgibility PUPM'!$D$6:$O$6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'CY26 Large Elgibility PUPM'!$D$13:$O$13</c:f>
              <c:numCache>
                <c:formatCode>"$"#,##0</c:formatCode>
                <c:ptCount val="12"/>
                <c:pt idx="0">
                  <c:v>644</c:v>
                </c:pt>
                <c:pt idx="1">
                  <c:v>659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E2D-4DD3-9DB8-EFCC6075B7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5531608"/>
        <c:axId val="2115531968"/>
      </c:lineChart>
      <c:catAx>
        <c:axId val="2115531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5531968"/>
        <c:crosses val="autoZero"/>
        <c:auto val="1"/>
        <c:lblAlgn val="ctr"/>
        <c:lblOffset val="100"/>
        <c:noMultiLvlLbl val="0"/>
      </c:catAx>
      <c:valAx>
        <c:axId val="2115531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5531608"/>
        <c:crosses val="autoZero"/>
        <c:crossBetween val="between"/>
      </c:valAx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b="1" i="0" baseline="0">
                <a:solidFill>
                  <a:schemeClr val="tx1"/>
                </a:solidFill>
                <a:effectLst/>
              </a:rPr>
              <a:t>PHARMACY SPECIALTY AND NON-SPECIALTY</a:t>
            </a:r>
            <a:endParaRPr lang="en-US" sz="2000" b="1">
              <a:solidFill>
                <a:schemeClr val="tx1"/>
              </a:solidFill>
              <a:effectLst/>
            </a:endParaRPr>
          </a:p>
          <a:p>
            <a:pPr>
              <a:defRPr sz="2000" b="1">
                <a:solidFill>
                  <a:schemeClr val="tx1"/>
                </a:solidFill>
              </a:defRPr>
            </a:pPr>
            <a:r>
              <a:rPr lang="en-US" sz="2000" b="1" i="0" baseline="0">
                <a:solidFill>
                  <a:schemeClr val="tx1"/>
                </a:solidFill>
                <a:effectLst/>
              </a:rPr>
              <a:t>JULY 2025-MAR 2026</a:t>
            </a:r>
            <a:endParaRPr lang="en-US" sz="2000" b="1">
              <a:solidFill>
                <a:schemeClr val="tx1"/>
              </a:solidFill>
              <a:effectLst/>
            </a:endParaRPr>
          </a:p>
        </c:rich>
      </c:tx>
      <c:layout>
        <c:manualLayout>
          <c:xMode val="edge"/>
          <c:yMode val="edge"/>
          <c:x val="0.15453092401911298"/>
          <c:y val="2.17653901216893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259663533995966"/>
          <c:y val="0.15918934302000298"/>
          <c:w val="0.84494292927165482"/>
          <c:h val="0.62163838477835887"/>
        </c:manualLayout>
      </c:layout>
      <c:lineChart>
        <c:grouping val="standard"/>
        <c:varyColors val="0"/>
        <c:ser>
          <c:idx val="0"/>
          <c:order val="0"/>
          <c:tx>
            <c:strRef>
              <c:f>'FY2026'!$B$18</c:f>
              <c:strCache>
                <c:ptCount val="1"/>
                <c:pt idx="0">
                  <c:v>Non-Specialty Paid Amount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7172017352253926E-2"/>
                  <c:y val="3.3542969556453653E-2"/>
                </c:manualLayout>
              </c:layout>
              <c:tx>
                <c:rich>
                  <a:bodyPr/>
                  <a:lstStyle/>
                  <a:p>
                    <a:fld id="{0614D92F-FBD9-41D0-A455-34CA1544AE9C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33</a:t>
                    </a:r>
                    <a:r>
                      <a:rPr lang="en-US" baseline="0"/>
                      <a:t>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FC27-43FA-9A9B-2EF2D0C67680}"/>
                </c:ext>
              </c:extLst>
            </c:dLbl>
            <c:dLbl>
              <c:idx val="1"/>
              <c:layout>
                <c:manualLayout>
                  <c:x val="-6.5339448402575898E-2"/>
                  <c:y val="-2.5157227167340292E-2"/>
                </c:manualLayout>
              </c:layout>
              <c:tx>
                <c:rich>
                  <a:bodyPr/>
                  <a:lstStyle/>
                  <a:p>
                    <a:fld id="{018ED8DE-8B84-46F9-B8D0-9D55F2734253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35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C27-43FA-9A9B-2EF2D0C67680}"/>
                </c:ext>
              </c:extLst>
            </c:dLbl>
            <c:dLbl>
              <c:idx val="2"/>
              <c:layout>
                <c:manualLayout>
                  <c:x val="-6.9423163927736925E-2"/>
                  <c:y val="3.3542969556453653E-2"/>
                </c:manualLayout>
              </c:layout>
              <c:tx>
                <c:rich>
                  <a:bodyPr/>
                  <a:lstStyle/>
                  <a:p>
                    <a:fld id="{28CA72D5-D10E-49F2-A1DA-DFF673200EE3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28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FC27-43FA-9A9B-2EF2D0C67680}"/>
                </c:ext>
              </c:extLst>
            </c:dLbl>
            <c:dLbl>
              <c:idx val="3"/>
              <c:layout>
                <c:manualLayout>
                  <c:x val="-7.1465021690317376E-2"/>
                  <c:y val="-5.3109701797718387E-2"/>
                </c:manualLayout>
              </c:layout>
              <c:tx>
                <c:rich>
                  <a:bodyPr/>
                  <a:lstStyle/>
                  <a:p>
                    <a:fld id="{4FC23951-5E3B-47C2-9A7E-A8BB2CF637D2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28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C27-43FA-9A9B-2EF2D0C67680}"/>
                </c:ext>
              </c:extLst>
            </c:dLbl>
            <c:dLbl>
              <c:idx val="4"/>
              <c:layout>
                <c:manualLayout>
                  <c:x val="-5.7172017352253905E-2"/>
                  <c:y val="-4.192871194556707E-2"/>
                </c:manualLayout>
              </c:layout>
              <c:tx>
                <c:rich>
                  <a:bodyPr/>
                  <a:lstStyle/>
                  <a:p>
                    <a:fld id="{8FB8C565-218E-4A15-90BF-0AB78A9BDD12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35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FC27-43FA-9A9B-2EF2D0C67680}"/>
                </c:ext>
              </c:extLst>
            </c:dLbl>
            <c:dLbl>
              <c:idx val="5"/>
              <c:layout>
                <c:manualLayout>
                  <c:x val="-7.9632452740639362E-2"/>
                  <c:y val="5.0314454334680479E-2"/>
                </c:manualLayout>
              </c:layout>
              <c:tx>
                <c:rich>
                  <a:bodyPr/>
                  <a:lstStyle/>
                  <a:p>
                    <a:fld id="{7C4B09EE-28D3-498E-A68B-BF48703FD986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 baseline="0"/>
                      <a:t>28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C27-43FA-9A9B-2EF2D0C67680}"/>
                </c:ext>
              </c:extLst>
            </c:dLbl>
            <c:dLbl>
              <c:idx val="6"/>
              <c:layout>
                <c:manualLayout>
                  <c:x val="-1.8376719863224544E-2"/>
                  <c:y val="-3.6338217019491456E-2"/>
                </c:manualLayout>
              </c:layout>
              <c:tx>
                <c:rich>
                  <a:bodyPr/>
                  <a:lstStyle/>
                  <a:p>
                    <a:fld id="{A9218586-2BF9-4AC0-B326-F1FA06E9C7E3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28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FC27-43FA-9A9B-2EF2D0C67680}"/>
                </c:ext>
              </c:extLst>
            </c:dLbl>
            <c:dLbl>
              <c:idx val="7"/>
              <c:layout>
                <c:manualLayout>
                  <c:x val="-6.9423163927736967E-2"/>
                  <c:y val="3.6338217019491456E-2"/>
                </c:manualLayout>
              </c:layout>
              <c:tx>
                <c:rich>
                  <a:bodyPr/>
                  <a:lstStyle/>
                  <a:p>
                    <a:fld id="{E8E57020-E83A-4680-BC20-41C7E6C95E56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28</a:t>
                    </a:r>
                    <a:r>
                      <a:rPr lang="en-US" baseline="0"/>
                      <a:t>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FC27-43FA-9A9B-2EF2D0C67680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A0D558A6-8399-43C5-A239-40CB63541A15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35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FC27-43FA-9A9B-2EF2D0C676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'FY2026'!$A$19:$A$30</c:f>
              <c:strCache>
                <c:ptCount val="12"/>
                <c:pt idx="0">
                  <c:v>July</c:v>
                </c:pt>
                <c:pt idx="1">
                  <c:v>August</c:v>
                </c:pt>
                <c:pt idx="2">
                  <c:v>September</c:v>
                </c:pt>
                <c:pt idx="3">
                  <c:v>October</c:v>
                </c:pt>
                <c:pt idx="4">
                  <c:v>November</c:v>
                </c:pt>
                <c:pt idx="5">
                  <c:v>December</c:v>
                </c:pt>
                <c:pt idx="6">
                  <c:v>January</c:v>
                </c:pt>
                <c:pt idx="7">
                  <c:v>February</c:v>
                </c:pt>
                <c:pt idx="8">
                  <c:v>March</c:v>
                </c:pt>
                <c:pt idx="9">
                  <c:v>April</c:v>
                </c:pt>
                <c:pt idx="10">
                  <c:v>May</c:v>
                </c:pt>
                <c:pt idx="11">
                  <c:v>June</c:v>
                </c:pt>
              </c:strCache>
            </c:strRef>
          </c:cat>
          <c:val>
            <c:numRef>
              <c:f>'FY2026'!$B$19:$B$30</c:f>
              <c:numCache>
                <c:formatCode>"$"#,##0</c:formatCode>
                <c:ptCount val="12"/>
                <c:pt idx="0">
                  <c:v>37532470.950000003</c:v>
                </c:pt>
                <c:pt idx="1">
                  <c:v>38180532.82</c:v>
                </c:pt>
                <c:pt idx="2">
                  <c:v>31242823.48</c:v>
                </c:pt>
                <c:pt idx="3">
                  <c:v>31661687.469999999</c:v>
                </c:pt>
                <c:pt idx="4">
                  <c:v>38990274.210000001</c:v>
                </c:pt>
                <c:pt idx="5">
                  <c:v>30569874.77</c:v>
                </c:pt>
                <c:pt idx="6">
                  <c:v>36980182.509999998</c:v>
                </c:pt>
                <c:pt idx="7">
                  <c:v>26877207.550000001</c:v>
                </c:pt>
                <c:pt idx="8">
                  <c:v>34071846.93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C27-43FA-9A9B-2EF2D0C67680}"/>
            </c:ext>
          </c:extLst>
        </c:ser>
        <c:ser>
          <c:idx val="1"/>
          <c:order val="1"/>
          <c:tx>
            <c:strRef>
              <c:f>'FY2026'!$C$18</c:f>
              <c:strCache>
                <c:ptCount val="1"/>
                <c:pt idx="0">
                  <c:v>Specialty Paid Amount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5289739500265819E-2"/>
                  <c:y val="2.8503555837293824E-2"/>
                </c:manualLayout>
              </c:layout>
              <c:tx>
                <c:rich>
                  <a:bodyPr/>
                  <a:lstStyle/>
                  <a:p>
                    <a:fld id="{CC80A166-BF0D-454C-A2A3-7CF153D6C721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33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FC27-43FA-9A9B-2EF2D0C67680}"/>
                </c:ext>
              </c:extLst>
            </c:dLbl>
            <c:dLbl>
              <c:idx val="1"/>
              <c:layout>
                <c:manualLayout>
                  <c:x val="-7.2301967038809187E-2"/>
                  <c:y val="-3.4837679356692478E-2"/>
                </c:manualLayout>
              </c:layout>
              <c:tx>
                <c:rich>
                  <a:bodyPr/>
                  <a:lstStyle/>
                  <a:p>
                    <a:fld id="{75592047-E069-43D3-96CD-9EFC9916BB10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35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FC27-43FA-9A9B-2EF2D0C67680}"/>
                </c:ext>
              </c:extLst>
            </c:dLbl>
            <c:dLbl>
              <c:idx val="2"/>
              <c:layout>
                <c:manualLayout>
                  <c:x val="-6.8048910154173317E-2"/>
                  <c:y val="5.0672988155188906E-2"/>
                </c:manualLayout>
              </c:layout>
              <c:tx>
                <c:rich>
                  <a:bodyPr/>
                  <a:lstStyle/>
                  <a:p>
                    <a:fld id="{15282C9C-0336-4655-AD19-B24528A35FA5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28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FC27-43FA-9A9B-2EF2D0C67680}"/>
                </c:ext>
              </c:extLst>
            </c:dLbl>
            <c:dLbl>
              <c:idx val="3"/>
              <c:layout>
                <c:manualLayout>
                  <c:x val="-1.5468373594439953E-3"/>
                  <c:y val="2.4350644162950335E-2"/>
                </c:manualLayout>
              </c:layout>
              <c:tx>
                <c:rich>
                  <a:bodyPr/>
                  <a:lstStyle/>
                  <a:p>
                    <a:fld id="{1A2B1519-C180-4ACB-9C68-B81EF30E6AFF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28 day</a:t>
                    </a:r>
                    <a:r>
                      <a:rPr lang="en-US" baseline="0"/>
                      <a:t>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FC27-43FA-9A9B-2EF2D0C67680}"/>
                </c:ext>
              </c:extLst>
            </c:dLbl>
            <c:dLbl>
              <c:idx val="4"/>
              <c:layout>
                <c:manualLayout>
                  <c:x val="-7.8681552365762963E-2"/>
                  <c:y val="-3.1670617596993168E-2"/>
                </c:manualLayout>
              </c:layout>
              <c:tx>
                <c:rich>
                  <a:bodyPr/>
                  <a:lstStyle/>
                  <a:p>
                    <a:fld id="{C3B5B2BE-9C0F-4BD5-9F2B-4EA42B80AED7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35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FC27-43FA-9A9B-2EF2D0C67680}"/>
                </c:ext>
              </c:extLst>
            </c:dLbl>
            <c:dLbl>
              <c:idx val="5"/>
              <c:layout>
                <c:manualLayout>
                  <c:x val="-2.5987522442374202E-2"/>
                  <c:y val="-5.9523796842767485E-2"/>
                </c:manualLayout>
              </c:layout>
              <c:tx>
                <c:rich>
                  <a:bodyPr/>
                  <a:lstStyle/>
                  <a:p>
                    <a:fld id="{4AE036AF-E44B-442D-B30F-E77EAA5EE014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28 day</a:t>
                    </a:r>
                    <a:r>
                      <a:rPr lang="en-US" baseline="0"/>
                      <a:t>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FC27-43FA-9A9B-2EF2D0C67680}"/>
                </c:ext>
              </c:extLst>
            </c:dLbl>
            <c:dLbl>
              <c:idx val="6"/>
              <c:layout>
                <c:manualLayout>
                  <c:x val="-6.5922381711855479E-2"/>
                  <c:y val="3.1670617596993196E-2"/>
                </c:manualLayout>
              </c:layout>
              <c:tx>
                <c:rich>
                  <a:bodyPr/>
                  <a:lstStyle/>
                  <a:p>
                    <a:fld id="{1043291B-D0AC-45FB-9DD4-E0DB2D3A7074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28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FC27-43FA-9A9B-2EF2D0C67680}"/>
                </c:ext>
              </c:extLst>
            </c:dLbl>
            <c:dLbl>
              <c:idx val="7"/>
              <c:layout>
                <c:manualLayout>
                  <c:x val="-7.0175438596491307E-2"/>
                  <c:y val="-3.8004741116391821E-2"/>
                </c:manualLayout>
              </c:layout>
              <c:tx>
                <c:rich>
                  <a:bodyPr/>
                  <a:lstStyle/>
                  <a:p>
                    <a:fld id="{1EB9E3F9-B1CE-4513-807C-E972B68684C9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28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FC27-43FA-9A9B-2EF2D0C67680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D9D9AE05-7C9B-4889-ADDC-7577E52AE1CF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35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FC27-43FA-9A9B-2EF2D0C676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'FY2026'!$A$19:$A$30</c:f>
              <c:strCache>
                <c:ptCount val="12"/>
                <c:pt idx="0">
                  <c:v>July</c:v>
                </c:pt>
                <c:pt idx="1">
                  <c:v>August</c:v>
                </c:pt>
                <c:pt idx="2">
                  <c:v>September</c:v>
                </c:pt>
                <c:pt idx="3">
                  <c:v>October</c:v>
                </c:pt>
                <c:pt idx="4">
                  <c:v>November</c:v>
                </c:pt>
                <c:pt idx="5">
                  <c:v>December</c:v>
                </c:pt>
                <c:pt idx="6">
                  <c:v>January</c:v>
                </c:pt>
                <c:pt idx="7">
                  <c:v>February</c:v>
                </c:pt>
                <c:pt idx="8">
                  <c:v>March</c:v>
                </c:pt>
                <c:pt idx="9">
                  <c:v>April</c:v>
                </c:pt>
                <c:pt idx="10">
                  <c:v>May</c:v>
                </c:pt>
                <c:pt idx="11">
                  <c:v>June</c:v>
                </c:pt>
              </c:strCache>
            </c:strRef>
          </c:cat>
          <c:val>
            <c:numRef>
              <c:f>'FY2026'!$C$19:$C$30</c:f>
              <c:numCache>
                <c:formatCode>"$"#,##0</c:formatCode>
                <c:ptCount val="12"/>
                <c:pt idx="0">
                  <c:v>175243260</c:v>
                </c:pt>
                <c:pt idx="1">
                  <c:v>186132772.5</c:v>
                </c:pt>
                <c:pt idx="2">
                  <c:v>151578048.09999999</c:v>
                </c:pt>
                <c:pt idx="3">
                  <c:v>153421506.90000001</c:v>
                </c:pt>
                <c:pt idx="4">
                  <c:v>195551515.30000001</c:v>
                </c:pt>
                <c:pt idx="5">
                  <c:v>158609303.30000001</c:v>
                </c:pt>
                <c:pt idx="6">
                  <c:v>149497195</c:v>
                </c:pt>
                <c:pt idx="7">
                  <c:v>169698280.69999999</c:v>
                </c:pt>
                <c:pt idx="8">
                  <c:v>222230709.30000001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FC27-43FA-9A9B-2EF2D0C676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9558176"/>
        <c:axId val="499556864"/>
      </c:lineChart>
      <c:catAx>
        <c:axId val="49955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556864"/>
        <c:crosses val="autoZero"/>
        <c:auto val="1"/>
        <c:lblAlgn val="ctr"/>
        <c:lblOffset val="100"/>
        <c:noMultiLvlLbl val="0"/>
      </c:catAx>
      <c:valAx>
        <c:axId val="49955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55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400" b="1">
                <a:solidFill>
                  <a:schemeClr val="tx1"/>
                </a:solidFill>
              </a:rPr>
              <a:t>MAVYRET EXPENDITURES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4"/>
          <c:order val="4"/>
          <c:tx>
            <c:strRef>
              <c:f>Mavyret!$B$36</c:f>
              <c:strCache>
                <c:ptCount val="1"/>
                <c:pt idx="0">
                  <c:v>FY23 Total Spend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Mavyret!$C$31:$N$31</c:f>
              <c:strCache>
                <c:ptCount val="12"/>
                <c:pt idx="0">
                  <c:v>July</c:v>
                </c:pt>
                <c:pt idx="1">
                  <c:v>Aug </c:v>
                </c:pt>
                <c:pt idx="2">
                  <c:v>Sept </c:v>
                </c:pt>
                <c:pt idx="3">
                  <c:v>Oct </c:v>
                </c:pt>
                <c:pt idx="4">
                  <c:v>Nov</c:v>
                </c:pt>
                <c:pt idx="5">
                  <c:v>Dec</c:v>
                </c:pt>
                <c:pt idx="6">
                  <c:v>Jan</c:v>
                </c:pt>
                <c:pt idx="7">
                  <c:v>Feb</c:v>
                </c:pt>
                <c:pt idx="8">
                  <c:v>Mar</c:v>
                </c:pt>
                <c:pt idx="9">
                  <c:v>Apr</c:v>
                </c:pt>
                <c:pt idx="10">
                  <c:v>May </c:v>
                </c:pt>
                <c:pt idx="11">
                  <c:v>June</c:v>
                </c:pt>
              </c:strCache>
            </c:strRef>
          </c:cat>
          <c:val>
            <c:numRef>
              <c:f>Mavyret!$C$36:$N$36</c:f>
              <c:numCache>
                <c:formatCode>"$"#,##0</c:formatCode>
                <c:ptCount val="12"/>
                <c:pt idx="0">
                  <c:v>2808204</c:v>
                </c:pt>
                <c:pt idx="1">
                  <c:v>2870792</c:v>
                </c:pt>
                <c:pt idx="2">
                  <c:v>3185833</c:v>
                </c:pt>
                <c:pt idx="3">
                  <c:v>3442647</c:v>
                </c:pt>
                <c:pt idx="4">
                  <c:v>4026382</c:v>
                </c:pt>
                <c:pt idx="5">
                  <c:v>2512664</c:v>
                </c:pt>
                <c:pt idx="6">
                  <c:v>3171031</c:v>
                </c:pt>
                <c:pt idx="7">
                  <c:v>3406514</c:v>
                </c:pt>
                <c:pt idx="8">
                  <c:v>4192774</c:v>
                </c:pt>
                <c:pt idx="9">
                  <c:v>3593274</c:v>
                </c:pt>
                <c:pt idx="10">
                  <c:v>4790669</c:v>
                </c:pt>
                <c:pt idx="11">
                  <c:v>3122934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0A-4386-9ABA-81C0E4DD36B3}"/>
            </c:ext>
          </c:extLst>
        </c:ser>
        <c:ser>
          <c:idx val="5"/>
          <c:order val="5"/>
          <c:tx>
            <c:strRef>
              <c:f>Mavyret!$B$37</c:f>
              <c:strCache>
                <c:ptCount val="1"/>
                <c:pt idx="0">
                  <c:v>FY24 Total Spend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Mavyret!$C$31:$N$31</c:f>
              <c:strCache>
                <c:ptCount val="12"/>
                <c:pt idx="0">
                  <c:v>July</c:v>
                </c:pt>
                <c:pt idx="1">
                  <c:v>Aug </c:v>
                </c:pt>
                <c:pt idx="2">
                  <c:v>Sept </c:v>
                </c:pt>
                <c:pt idx="3">
                  <c:v>Oct </c:v>
                </c:pt>
                <c:pt idx="4">
                  <c:v>Nov</c:v>
                </c:pt>
                <c:pt idx="5">
                  <c:v>Dec</c:v>
                </c:pt>
                <c:pt idx="6">
                  <c:v>Jan</c:v>
                </c:pt>
                <c:pt idx="7">
                  <c:v>Feb</c:v>
                </c:pt>
                <c:pt idx="8">
                  <c:v>Mar</c:v>
                </c:pt>
                <c:pt idx="9">
                  <c:v>Apr</c:v>
                </c:pt>
                <c:pt idx="10">
                  <c:v>May </c:v>
                </c:pt>
                <c:pt idx="11">
                  <c:v>June</c:v>
                </c:pt>
              </c:strCache>
            </c:strRef>
          </c:cat>
          <c:val>
            <c:numRef>
              <c:f>Mavyret!$C$37:$N$37</c:f>
              <c:numCache>
                <c:formatCode>"$"#,##0</c:formatCode>
                <c:ptCount val="12"/>
                <c:pt idx="0">
                  <c:v>3274608</c:v>
                </c:pt>
                <c:pt idx="1">
                  <c:v>3985351</c:v>
                </c:pt>
                <c:pt idx="2">
                  <c:v>3019800</c:v>
                </c:pt>
                <c:pt idx="3">
                  <c:v>3125686</c:v>
                </c:pt>
                <c:pt idx="4">
                  <c:v>3573548</c:v>
                </c:pt>
                <c:pt idx="5">
                  <c:v>3685595</c:v>
                </c:pt>
                <c:pt idx="6">
                  <c:v>1876669</c:v>
                </c:pt>
                <c:pt idx="7">
                  <c:v>2044059</c:v>
                </c:pt>
                <c:pt idx="8">
                  <c:v>3027912</c:v>
                </c:pt>
                <c:pt idx="9">
                  <c:v>3693860</c:v>
                </c:pt>
                <c:pt idx="10">
                  <c:v>3251263</c:v>
                </c:pt>
                <c:pt idx="11">
                  <c:v>2902668.91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0A-4386-9ABA-81C0E4DD36B3}"/>
            </c:ext>
          </c:extLst>
        </c:ser>
        <c:ser>
          <c:idx val="6"/>
          <c:order val="6"/>
          <c:tx>
            <c:strRef>
              <c:f>Mavyret!$B$38</c:f>
              <c:strCache>
                <c:ptCount val="1"/>
                <c:pt idx="0">
                  <c:v>FY25 Total Spend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strRef>
              <c:f>Mavyret!$C$31:$N$31</c:f>
              <c:strCache>
                <c:ptCount val="12"/>
                <c:pt idx="0">
                  <c:v>July</c:v>
                </c:pt>
                <c:pt idx="1">
                  <c:v>Aug </c:v>
                </c:pt>
                <c:pt idx="2">
                  <c:v>Sept </c:v>
                </c:pt>
                <c:pt idx="3">
                  <c:v>Oct </c:v>
                </c:pt>
                <c:pt idx="4">
                  <c:v>Nov</c:v>
                </c:pt>
                <c:pt idx="5">
                  <c:v>Dec</c:v>
                </c:pt>
                <c:pt idx="6">
                  <c:v>Jan</c:v>
                </c:pt>
                <c:pt idx="7">
                  <c:v>Feb</c:v>
                </c:pt>
                <c:pt idx="8">
                  <c:v>Mar</c:v>
                </c:pt>
                <c:pt idx="9">
                  <c:v>Apr</c:v>
                </c:pt>
                <c:pt idx="10">
                  <c:v>May </c:v>
                </c:pt>
                <c:pt idx="11">
                  <c:v>June</c:v>
                </c:pt>
              </c:strCache>
            </c:strRef>
          </c:cat>
          <c:val>
            <c:numRef>
              <c:f>Mavyret!$C$38:$N$38</c:f>
              <c:numCache>
                <c:formatCode>"$"#,##0</c:formatCode>
                <c:ptCount val="12"/>
                <c:pt idx="0">
                  <c:v>3460678</c:v>
                </c:pt>
                <c:pt idx="1">
                  <c:v>3708219</c:v>
                </c:pt>
                <c:pt idx="2">
                  <c:v>2876278</c:v>
                </c:pt>
                <c:pt idx="3">
                  <c:v>2648554</c:v>
                </c:pt>
                <c:pt idx="4">
                  <c:v>3812182</c:v>
                </c:pt>
                <c:pt idx="5">
                  <c:v>2237919</c:v>
                </c:pt>
                <c:pt idx="6">
                  <c:v>2390201</c:v>
                </c:pt>
                <c:pt idx="7">
                  <c:v>2774015</c:v>
                </c:pt>
                <c:pt idx="8">
                  <c:v>3427010</c:v>
                </c:pt>
                <c:pt idx="9">
                  <c:v>2883397</c:v>
                </c:pt>
                <c:pt idx="10">
                  <c:v>4441497</c:v>
                </c:pt>
                <c:pt idx="11">
                  <c:v>2285780.48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0A-4386-9ABA-81C0E4DD36B3}"/>
            </c:ext>
          </c:extLst>
        </c:ser>
        <c:ser>
          <c:idx val="7"/>
          <c:order val="7"/>
          <c:tx>
            <c:strRef>
              <c:f>Mavyret!$B$39</c:f>
              <c:strCache>
                <c:ptCount val="1"/>
                <c:pt idx="0">
                  <c:v>FY26 Total Spend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cat>
            <c:strRef>
              <c:f>Mavyret!$C$31:$N$31</c:f>
              <c:strCache>
                <c:ptCount val="12"/>
                <c:pt idx="0">
                  <c:v>July</c:v>
                </c:pt>
                <c:pt idx="1">
                  <c:v>Aug </c:v>
                </c:pt>
                <c:pt idx="2">
                  <c:v>Sept </c:v>
                </c:pt>
                <c:pt idx="3">
                  <c:v>Oct </c:v>
                </c:pt>
                <c:pt idx="4">
                  <c:v>Nov</c:v>
                </c:pt>
                <c:pt idx="5">
                  <c:v>Dec</c:v>
                </c:pt>
                <c:pt idx="6">
                  <c:v>Jan</c:v>
                </c:pt>
                <c:pt idx="7">
                  <c:v>Feb</c:v>
                </c:pt>
                <c:pt idx="8">
                  <c:v>Mar</c:v>
                </c:pt>
                <c:pt idx="9">
                  <c:v>Apr</c:v>
                </c:pt>
                <c:pt idx="10">
                  <c:v>May </c:v>
                </c:pt>
                <c:pt idx="11">
                  <c:v>June</c:v>
                </c:pt>
              </c:strCache>
            </c:strRef>
          </c:cat>
          <c:val>
            <c:numRef>
              <c:f>Mavyret!$C$39:$N$39</c:f>
              <c:numCache>
                <c:formatCode>"$"#,##0</c:formatCode>
                <c:ptCount val="12"/>
                <c:pt idx="0">
                  <c:v>3959804</c:v>
                </c:pt>
                <c:pt idx="1">
                  <c:v>3633333</c:v>
                </c:pt>
                <c:pt idx="2">
                  <c:v>2984705</c:v>
                </c:pt>
                <c:pt idx="3">
                  <c:v>3158988</c:v>
                </c:pt>
                <c:pt idx="4">
                  <c:v>3959642</c:v>
                </c:pt>
                <c:pt idx="5">
                  <c:v>2855389</c:v>
                </c:pt>
                <c:pt idx="6">
                  <c:v>2572548</c:v>
                </c:pt>
                <c:pt idx="7">
                  <c:v>3036246</c:v>
                </c:pt>
                <c:pt idx="8">
                  <c:v>4025354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0A-4386-9ABA-81C0E4DD36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6622624"/>
        <c:axId val="936626224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Mavyret!$B$32</c15:sqref>
                        </c15:formulaRef>
                      </c:ext>
                    </c:extLst>
                    <c:strCache>
                      <c:ptCount val="1"/>
                      <c:pt idx="0">
                        <c:v> FY19 Total Spend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cat>
                  <c:strRef>
                    <c:extLst>
                      <c:ext uri="{02D57815-91ED-43cb-92C2-25804820EDAC}">
                        <c15:formulaRef>
                          <c15:sqref>Mavyret!$C$31:$N$31</c15:sqref>
                        </c15:formulaRef>
                      </c:ext>
                    </c:extLst>
                    <c:strCache>
                      <c:ptCount val="12"/>
                      <c:pt idx="0">
                        <c:v>July</c:v>
                      </c:pt>
                      <c:pt idx="1">
                        <c:v>Aug </c:v>
                      </c:pt>
                      <c:pt idx="2">
                        <c:v>Sept </c:v>
                      </c:pt>
                      <c:pt idx="3">
                        <c:v>Oct </c:v>
                      </c:pt>
                      <c:pt idx="4">
                        <c:v>Nov</c:v>
                      </c:pt>
                      <c:pt idx="5">
                        <c:v>Dec</c:v>
                      </c:pt>
                      <c:pt idx="6">
                        <c:v>Jan</c:v>
                      </c:pt>
                      <c:pt idx="7">
                        <c:v>Feb</c:v>
                      </c:pt>
                      <c:pt idx="8">
                        <c:v>Mar</c:v>
                      </c:pt>
                      <c:pt idx="9">
                        <c:v>Apr</c:v>
                      </c:pt>
                      <c:pt idx="10">
                        <c:v>May </c:v>
                      </c:pt>
                      <c:pt idx="11">
                        <c:v>June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Mavyret!$C$32:$N$32</c15:sqref>
                        </c15:formulaRef>
                      </c:ext>
                    </c:extLst>
                    <c:numCache>
                      <c:formatCode>"$"#,##0</c:formatCode>
                      <c:ptCount val="12"/>
                      <c:pt idx="0">
                        <c:v>2440910.52</c:v>
                      </c:pt>
                      <c:pt idx="1">
                        <c:v>2646620.9700000002</c:v>
                      </c:pt>
                      <c:pt idx="2">
                        <c:v>2145263.61</c:v>
                      </c:pt>
                      <c:pt idx="3">
                        <c:v>2276855.21</c:v>
                      </c:pt>
                      <c:pt idx="4">
                        <c:v>2790156.44</c:v>
                      </c:pt>
                      <c:pt idx="5">
                        <c:v>1947874.18</c:v>
                      </c:pt>
                      <c:pt idx="6">
                        <c:v>2093385.87</c:v>
                      </c:pt>
                      <c:pt idx="7">
                        <c:v>1517087.12</c:v>
                      </c:pt>
                      <c:pt idx="8">
                        <c:v>1714943.75</c:v>
                      </c:pt>
                      <c:pt idx="9">
                        <c:v>1564539.05</c:v>
                      </c:pt>
                      <c:pt idx="10">
                        <c:v>1841461.78</c:v>
                      </c:pt>
                      <c:pt idx="11">
                        <c:v>1328177.56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AA0A-4386-9ABA-81C0E4DD36B3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Mavyret!$B$33</c15:sqref>
                        </c15:formulaRef>
                      </c:ext>
                    </c:extLst>
                    <c:strCache>
                      <c:ptCount val="1"/>
                      <c:pt idx="0">
                        <c:v>FY20 Total Spend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Mavyret!$C$31:$N$31</c15:sqref>
                        </c15:formulaRef>
                      </c:ext>
                    </c:extLst>
                    <c:strCache>
                      <c:ptCount val="12"/>
                      <c:pt idx="0">
                        <c:v>July</c:v>
                      </c:pt>
                      <c:pt idx="1">
                        <c:v>Aug </c:v>
                      </c:pt>
                      <c:pt idx="2">
                        <c:v>Sept </c:v>
                      </c:pt>
                      <c:pt idx="3">
                        <c:v>Oct </c:v>
                      </c:pt>
                      <c:pt idx="4">
                        <c:v>Nov</c:v>
                      </c:pt>
                      <c:pt idx="5">
                        <c:v>Dec</c:v>
                      </c:pt>
                      <c:pt idx="6">
                        <c:v>Jan</c:v>
                      </c:pt>
                      <c:pt idx="7">
                        <c:v>Feb</c:v>
                      </c:pt>
                      <c:pt idx="8">
                        <c:v>Mar</c:v>
                      </c:pt>
                      <c:pt idx="9">
                        <c:v>Apr</c:v>
                      </c:pt>
                      <c:pt idx="10">
                        <c:v>May </c:v>
                      </c:pt>
                      <c:pt idx="11">
                        <c:v>June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Mavyret!$C$33:$N$33</c15:sqref>
                        </c15:formulaRef>
                      </c:ext>
                    </c:extLst>
                    <c:numCache>
                      <c:formatCode>"$"#,##0</c:formatCode>
                      <c:ptCount val="12"/>
                      <c:pt idx="0">
                        <c:v>1547042.64</c:v>
                      </c:pt>
                      <c:pt idx="1">
                        <c:v>1100707.21</c:v>
                      </c:pt>
                      <c:pt idx="2">
                        <c:v>1409301.72</c:v>
                      </c:pt>
                      <c:pt idx="3">
                        <c:v>887266.98</c:v>
                      </c:pt>
                      <c:pt idx="4">
                        <c:v>983387.76</c:v>
                      </c:pt>
                      <c:pt idx="5">
                        <c:v>1285788.02</c:v>
                      </c:pt>
                      <c:pt idx="6">
                        <c:v>858816.33</c:v>
                      </c:pt>
                      <c:pt idx="7">
                        <c:v>942952.1</c:v>
                      </c:pt>
                      <c:pt idx="8">
                        <c:v>1158047.26</c:v>
                      </c:pt>
                      <c:pt idx="9">
                        <c:v>1015586.41</c:v>
                      </c:pt>
                      <c:pt idx="10">
                        <c:v>680664.79</c:v>
                      </c:pt>
                      <c:pt idx="11">
                        <c:v>521927.08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AA0A-4386-9ABA-81C0E4DD36B3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Mavyret!$B$34</c15:sqref>
                        </c15:formulaRef>
                      </c:ext>
                    </c:extLst>
                    <c:strCache>
                      <c:ptCount val="1"/>
                      <c:pt idx="0">
                        <c:v>FY21 Total Spend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Mavyret!$C$31:$N$31</c15:sqref>
                        </c15:formulaRef>
                      </c:ext>
                    </c:extLst>
                    <c:strCache>
                      <c:ptCount val="12"/>
                      <c:pt idx="0">
                        <c:v>July</c:v>
                      </c:pt>
                      <c:pt idx="1">
                        <c:v>Aug </c:v>
                      </c:pt>
                      <c:pt idx="2">
                        <c:v>Sept </c:v>
                      </c:pt>
                      <c:pt idx="3">
                        <c:v>Oct </c:v>
                      </c:pt>
                      <c:pt idx="4">
                        <c:v>Nov</c:v>
                      </c:pt>
                      <c:pt idx="5">
                        <c:v>Dec</c:v>
                      </c:pt>
                      <c:pt idx="6">
                        <c:v>Jan</c:v>
                      </c:pt>
                      <c:pt idx="7">
                        <c:v>Feb</c:v>
                      </c:pt>
                      <c:pt idx="8">
                        <c:v>Mar</c:v>
                      </c:pt>
                      <c:pt idx="9">
                        <c:v>Apr</c:v>
                      </c:pt>
                      <c:pt idx="10">
                        <c:v>May </c:v>
                      </c:pt>
                      <c:pt idx="11">
                        <c:v>June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Mavyret!$C$34:$N$34</c15:sqref>
                        </c15:formulaRef>
                      </c:ext>
                    </c:extLst>
                    <c:numCache>
                      <c:formatCode>"$"#,##0</c:formatCode>
                      <c:ptCount val="12"/>
                      <c:pt idx="0">
                        <c:v>790287.74</c:v>
                      </c:pt>
                      <c:pt idx="1">
                        <c:v>748965.92</c:v>
                      </c:pt>
                      <c:pt idx="2">
                        <c:v>1060548.3400000001</c:v>
                      </c:pt>
                      <c:pt idx="3">
                        <c:v>1044232.12</c:v>
                      </c:pt>
                      <c:pt idx="4">
                        <c:v>628462.06000000006</c:v>
                      </c:pt>
                      <c:pt idx="5">
                        <c:v>663738.36</c:v>
                      </c:pt>
                      <c:pt idx="6">
                        <c:v>583471.92000000004</c:v>
                      </c:pt>
                      <c:pt idx="7">
                        <c:v>556545.04</c:v>
                      </c:pt>
                      <c:pt idx="8">
                        <c:v>999145.96</c:v>
                      </c:pt>
                      <c:pt idx="9">
                        <c:v>995306.4</c:v>
                      </c:pt>
                      <c:pt idx="10">
                        <c:v>798410.8</c:v>
                      </c:pt>
                      <c:pt idx="11">
                        <c:v>752602.4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AA0A-4386-9ABA-81C0E4DD36B3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Mavyret!$B$35</c15:sqref>
                        </c15:formulaRef>
                      </c:ext>
                    </c:extLst>
                    <c:strCache>
                      <c:ptCount val="1"/>
                      <c:pt idx="0">
                        <c:v>FY22 Total Spend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Mavyret!$C$31:$N$31</c15:sqref>
                        </c15:formulaRef>
                      </c:ext>
                    </c:extLst>
                    <c:strCache>
                      <c:ptCount val="12"/>
                      <c:pt idx="0">
                        <c:v>July</c:v>
                      </c:pt>
                      <c:pt idx="1">
                        <c:v>Aug </c:v>
                      </c:pt>
                      <c:pt idx="2">
                        <c:v>Sept </c:v>
                      </c:pt>
                      <c:pt idx="3">
                        <c:v>Oct </c:v>
                      </c:pt>
                      <c:pt idx="4">
                        <c:v>Nov</c:v>
                      </c:pt>
                      <c:pt idx="5">
                        <c:v>Dec</c:v>
                      </c:pt>
                      <c:pt idx="6">
                        <c:v>Jan</c:v>
                      </c:pt>
                      <c:pt idx="7">
                        <c:v>Feb</c:v>
                      </c:pt>
                      <c:pt idx="8">
                        <c:v>Mar</c:v>
                      </c:pt>
                      <c:pt idx="9">
                        <c:v>Apr</c:v>
                      </c:pt>
                      <c:pt idx="10">
                        <c:v>May </c:v>
                      </c:pt>
                      <c:pt idx="11">
                        <c:v>June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Mavyret!$C$35:$N$35</c15:sqref>
                        </c15:formulaRef>
                      </c:ext>
                    </c:extLst>
                    <c:numCache>
                      <c:formatCode>"$"#,##0</c:formatCode>
                      <c:ptCount val="12"/>
                      <c:pt idx="0">
                        <c:v>1388654.72</c:v>
                      </c:pt>
                      <c:pt idx="1">
                        <c:v>932688.65</c:v>
                      </c:pt>
                      <c:pt idx="2">
                        <c:v>1034603.96</c:v>
                      </c:pt>
                      <c:pt idx="3">
                        <c:v>1616867.15</c:v>
                      </c:pt>
                      <c:pt idx="4">
                        <c:v>1413924.19</c:v>
                      </c:pt>
                      <c:pt idx="5">
                        <c:v>1679432.21</c:v>
                      </c:pt>
                      <c:pt idx="6">
                        <c:v>1552907.94</c:v>
                      </c:pt>
                      <c:pt idx="7">
                        <c:v>1925691</c:v>
                      </c:pt>
                      <c:pt idx="8">
                        <c:v>2393538</c:v>
                      </c:pt>
                      <c:pt idx="9">
                        <c:v>2249027</c:v>
                      </c:pt>
                      <c:pt idx="10">
                        <c:v>3553521</c:v>
                      </c:pt>
                      <c:pt idx="11">
                        <c:v>2319785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AA0A-4386-9ABA-81C0E4DD36B3}"/>
                  </c:ext>
                </c:extLst>
              </c15:ser>
            </c15:filteredLineSeries>
          </c:ext>
        </c:extLst>
      </c:lineChart>
      <c:catAx>
        <c:axId val="93662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6626224"/>
        <c:crosses val="autoZero"/>
        <c:auto val="1"/>
        <c:lblAlgn val="ctr"/>
        <c:lblOffset val="100"/>
        <c:noMultiLvlLbl val="0"/>
      </c:catAx>
      <c:valAx>
        <c:axId val="93662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662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b="1" i="0" baseline="0">
                <a:solidFill>
                  <a:schemeClr val="tx1"/>
                </a:solidFill>
                <a:effectLst/>
              </a:rPr>
              <a:t>FY2022-FYTD2026 Rare Disease Expenditures Per Day</a:t>
            </a:r>
            <a:endParaRPr lang="en-US" sz="2000" b="1"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chemeClr val="tx1"/>
                </a:solidFill>
              </a:defRPr>
            </a:pPr>
            <a:endParaRPr lang="en-US" sz="2000" b="1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20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'FY19-FY24 Rare Disease Chart'!$A$25</c:f>
              <c:strCache>
                <c:ptCount val="1"/>
                <c:pt idx="0">
                  <c:v>FY2022 Rare Disease Spend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'FY19-FY24 Rare Disease Chart'!$B$21:$M$21</c:f>
              <c:strCache>
                <c:ptCount val="12"/>
                <c:pt idx="0">
                  <c:v>July</c:v>
                </c:pt>
                <c:pt idx="1">
                  <c:v>Aug</c:v>
                </c:pt>
                <c:pt idx="2">
                  <c:v>Sept</c:v>
                </c:pt>
                <c:pt idx="3">
                  <c:v>Oct</c:v>
                </c:pt>
                <c:pt idx="4">
                  <c:v>Nov</c:v>
                </c:pt>
                <c:pt idx="5">
                  <c:v>Dec </c:v>
                </c:pt>
                <c:pt idx="6">
                  <c:v>Jan</c:v>
                </c:pt>
                <c:pt idx="7">
                  <c:v>Feb</c:v>
                </c:pt>
                <c:pt idx="8">
                  <c:v>Mar</c:v>
                </c:pt>
                <c:pt idx="9">
                  <c:v>April</c:v>
                </c:pt>
                <c:pt idx="10">
                  <c:v>May </c:v>
                </c:pt>
                <c:pt idx="11">
                  <c:v>June</c:v>
                </c:pt>
              </c:strCache>
            </c:strRef>
          </c:cat>
          <c:val>
            <c:numRef>
              <c:f>'FY19-FY24 Rare Disease Chart'!$B$25:$M$25</c:f>
              <c:numCache>
                <c:formatCode>"$"#,##0</c:formatCode>
                <c:ptCount val="12"/>
                <c:pt idx="0">
                  <c:v>224013.05128205128</c:v>
                </c:pt>
                <c:pt idx="1">
                  <c:v>233918.16035714286</c:v>
                </c:pt>
                <c:pt idx="2">
                  <c:v>242543.71428571429</c:v>
                </c:pt>
                <c:pt idx="3">
                  <c:v>267703.71428571426</c:v>
                </c:pt>
                <c:pt idx="4">
                  <c:v>241230.78571428571</c:v>
                </c:pt>
                <c:pt idx="5">
                  <c:v>255654.07142857142</c:v>
                </c:pt>
                <c:pt idx="6">
                  <c:v>233470.5</c:v>
                </c:pt>
                <c:pt idx="7">
                  <c:v>268794.53571428574</c:v>
                </c:pt>
                <c:pt idx="8">
                  <c:v>376704.85714285716</c:v>
                </c:pt>
                <c:pt idx="9">
                  <c:v>298131.64285714284</c:v>
                </c:pt>
                <c:pt idx="10">
                  <c:v>309667.51428571431</c:v>
                </c:pt>
                <c:pt idx="11">
                  <c:v>296591.03999999998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0-2526-48B3-BD55-B7C96CC47E4B}"/>
            </c:ext>
          </c:extLst>
        </c:ser>
        <c:ser>
          <c:idx val="1"/>
          <c:order val="1"/>
          <c:tx>
            <c:strRef>
              <c:f>'FY19-FY24 Rare Disease Chart'!$A$26</c:f>
              <c:strCache>
                <c:ptCount val="1"/>
                <c:pt idx="0">
                  <c:v>FY2023 Rare Disease Spend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'FY19-FY24 Rare Disease Chart'!$B$21:$M$21</c:f>
              <c:strCache>
                <c:ptCount val="12"/>
                <c:pt idx="0">
                  <c:v>July</c:v>
                </c:pt>
                <c:pt idx="1">
                  <c:v>Aug</c:v>
                </c:pt>
                <c:pt idx="2">
                  <c:v>Sept</c:v>
                </c:pt>
                <c:pt idx="3">
                  <c:v>Oct</c:v>
                </c:pt>
                <c:pt idx="4">
                  <c:v>Nov</c:v>
                </c:pt>
                <c:pt idx="5">
                  <c:v>Dec </c:v>
                </c:pt>
                <c:pt idx="6">
                  <c:v>Jan</c:v>
                </c:pt>
                <c:pt idx="7">
                  <c:v>Feb</c:v>
                </c:pt>
                <c:pt idx="8">
                  <c:v>Mar</c:v>
                </c:pt>
                <c:pt idx="9">
                  <c:v>April</c:v>
                </c:pt>
                <c:pt idx="10">
                  <c:v>May </c:v>
                </c:pt>
                <c:pt idx="11">
                  <c:v>June</c:v>
                </c:pt>
              </c:strCache>
            </c:strRef>
          </c:cat>
          <c:val>
            <c:numRef>
              <c:f>'FY19-FY24 Rare Disease Chart'!$B$26:$M$26</c:f>
              <c:numCache>
                <c:formatCode>"$"#,##0</c:formatCode>
                <c:ptCount val="12"/>
                <c:pt idx="0">
                  <c:v>326808.03225806454</c:v>
                </c:pt>
                <c:pt idx="1">
                  <c:v>317454.22857142857</c:v>
                </c:pt>
                <c:pt idx="2">
                  <c:v>214233.75</c:v>
                </c:pt>
                <c:pt idx="3">
                  <c:v>448798.53571428574</c:v>
                </c:pt>
                <c:pt idx="4">
                  <c:v>232743.27885714287</c:v>
                </c:pt>
                <c:pt idx="5">
                  <c:v>452162.89892857149</c:v>
                </c:pt>
                <c:pt idx="6">
                  <c:v>318435.06999999995</c:v>
                </c:pt>
                <c:pt idx="7">
                  <c:v>222931.62642857147</c:v>
                </c:pt>
                <c:pt idx="8">
                  <c:v>336857.32371428574</c:v>
                </c:pt>
                <c:pt idx="9">
                  <c:v>401263.32678571425</c:v>
                </c:pt>
                <c:pt idx="10">
                  <c:v>442549.43485714286</c:v>
                </c:pt>
                <c:pt idx="11">
                  <c:v>356523.16769230773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1-2526-48B3-BD55-B7C96CC47E4B}"/>
            </c:ext>
          </c:extLst>
        </c:ser>
        <c:ser>
          <c:idx val="2"/>
          <c:order val="2"/>
          <c:tx>
            <c:strRef>
              <c:f>'FY19-FY24 Rare Disease Chart'!$A$27</c:f>
              <c:strCache>
                <c:ptCount val="1"/>
                <c:pt idx="0">
                  <c:v>FY2024 Rare Disease Spend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'FY19-FY24 Rare Disease Chart'!$B$21:$M$21</c:f>
              <c:strCache>
                <c:ptCount val="12"/>
                <c:pt idx="0">
                  <c:v>July</c:v>
                </c:pt>
                <c:pt idx="1">
                  <c:v>Aug</c:v>
                </c:pt>
                <c:pt idx="2">
                  <c:v>Sept</c:v>
                </c:pt>
                <c:pt idx="3">
                  <c:v>Oct</c:v>
                </c:pt>
                <c:pt idx="4">
                  <c:v>Nov</c:v>
                </c:pt>
                <c:pt idx="5">
                  <c:v>Dec </c:v>
                </c:pt>
                <c:pt idx="6">
                  <c:v>Jan</c:v>
                </c:pt>
                <c:pt idx="7">
                  <c:v>Feb</c:v>
                </c:pt>
                <c:pt idx="8">
                  <c:v>Mar</c:v>
                </c:pt>
                <c:pt idx="9">
                  <c:v>April</c:v>
                </c:pt>
                <c:pt idx="10">
                  <c:v>May </c:v>
                </c:pt>
                <c:pt idx="11">
                  <c:v>June</c:v>
                </c:pt>
              </c:strCache>
            </c:strRef>
          </c:cat>
          <c:val>
            <c:numRef>
              <c:f>'FY19-FY24 Rare Disease Chart'!$B$27:$M$27</c:f>
              <c:numCache>
                <c:formatCode>"$"#,##0</c:formatCode>
                <c:ptCount val="12"/>
                <c:pt idx="0">
                  <c:v>422312.19733333326</c:v>
                </c:pt>
                <c:pt idx="1">
                  <c:v>365965.91914285719</c:v>
                </c:pt>
                <c:pt idx="2">
                  <c:v>444206.11892857135</c:v>
                </c:pt>
                <c:pt idx="3">
                  <c:v>437382.59750000003</c:v>
                </c:pt>
                <c:pt idx="4">
                  <c:v>380701.48571428569</c:v>
                </c:pt>
                <c:pt idx="5">
                  <c:v>461824.2</c:v>
                </c:pt>
                <c:pt idx="6">
                  <c:v>387897.71428571426</c:v>
                </c:pt>
                <c:pt idx="7">
                  <c:v>361904.67857142858</c:v>
                </c:pt>
                <c:pt idx="8">
                  <c:v>485966.53571428574</c:v>
                </c:pt>
                <c:pt idx="9">
                  <c:v>413072.63114285725</c:v>
                </c:pt>
                <c:pt idx="10">
                  <c:v>435787.19071428571</c:v>
                </c:pt>
                <c:pt idx="11">
                  <c:v>409781.57142857142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2-2526-48B3-BD55-B7C96CC47E4B}"/>
            </c:ext>
          </c:extLst>
        </c:ser>
        <c:ser>
          <c:idx val="3"/>
          <c:order val="3"/>
          <c:tx>
            <c:strRef>
              <c:f>'FY19-FY24 Rare Disease Chart'!$A$28</c:f>
              <c:strCache>
                <c:ptCount val="1"/>
                <c:pt idx="0">
                  <c:v>FY2025 Rare Disease Spend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'FY19-FY24 Rare Disease Chart'!$B$21:$M$21</c:f>
              <c:strCache>
                <c:ptCount val="12"/>
                <c:pt idx="0">
                  <c:v>July</c:v>
                </c:pt>
                <c:pt idx="1">
                  <c:v>Aug</c:v>
                </c:pt>
                <c:pt idx="2">
                  <c:v>Sept</c:v>
                </c:pt>
                <c:pt idx="3">
                  <c:v>Oct</c:v>
                </c:pt>
                <c:pt idx="4">
                  <c:v>Nov</c:v>
                </c:pt>
                <c:pt idx="5">
                  <c:v>Dec </c:v>
                </c:pt>
                <c:pt idx="6">
                  <c:v>Jan</c:v>
                </c:pt>
                <c:pt idx="7">
                  <c:v>Feb</c:v>
                </c:pt>
                <c:pt idx="8">
                  <c:v>Mar</c:v>
                </c:pt>
                <c:pt idx="9">
                  <c:v>April</c:v>
                </c:pt>
                <c:pt idx="10">
                  <c:v>May </c:v>
                </c:pt>
                <c:pt idx="11">
                  <c:v>June</c:v>
                </c:pt>
              </c:strCache>
            </c:strRef>
          </c:cat>
          <c:val>
            <c:numRef>
              <c:f>'FY19-FY24 Rare Disease Chart'!$B$28:$M$28</c:f>
              <c:numCache>
                <c:formatCode>"$"#,##0</c:formatCode>
                <c:ptCount val="12"/>
                <c:pt idx="0">
                  <c:v>432304.80942857126</c:v>
                </c:pt>
                <c:pt idx="1">
                  <c:v>581358.14428571425</c:v>
                </c:pt>
                <c:pt idx="2">
                  <c:v>432626.66875000007</c:v>
                </c:pt>
                <c:pt idx="3">
                  <c:v>468702.42857142858</c:v>
                </c:pt>
                <c:pt idx="4">
                  <c:v>477438.08571428573</c:v>
                </c:pt>
                <c:pt idx="5">
                  <c:v>523700.86428571417</c:v>
                </c:pt>
                <c:pt idx="6">
                  <c:v>484277.00071428576</c:v>
                </c:pt>
                <c:pt idx="7">
                  <c:v>466663.39821428579</c:v>
                </c:pt>
                <c:pt idx="8">
                  <c:v>503887.24399999989</c:v>
                </c:pt>
                <c:pt idx="9">
                  <c:v>628921.53571428568</c:v>
                </c:pt>
                <c:pt idx="10">
                  <c:v>521463.11428571428</c:v>
                </c:pt>
                <c:pt idx="11">
                  <c:v>551934.73913043481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526-48B3-BD55-B7C96CC47E4B}"/>
            </c:ext>
          </c:extLst>
        </c:ser>
        <c:ser>
          <c:idx val="4"/>
          <c:order val="4"/>
          <c:tx>
            <c:strRef>
              <c:f>'FY19-FY24 Rare Disease Chart'!$A$29</c:f>
              <c:strCache>
                <c:ptCount val="1"/>
                <c:pt idx="0">
                  <c:v>FY2026 Rare Disease Spend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'FY19-FY24 Rare Disease Chart'!$B$21:$M$21</c:f>
              <c:strCache>
                <c:ptCount val="12"/>
                <c:pt idx="0">
                  <c:v>July</c:v>
                </c:pt>
                <c:pt idx="1">
                  <c:v>Aug</c:v>
                </c:pt>
                <c:pt idx="2">
                  <c:v>Sept</c:v>
                </c:pt>
                <c:pt idx="3">
                  <c:v>Oct</c:v>
                </c:pt>
                <c:pt idx="4">
                  <c:v>Nov</c:v>
                </c:pt>
                <c:pt idx="5">
                  <c:v>Dec </c:v>
                </c:pt>
                <c:pt idx="6">
                  <c:v>Jan</c:v>
                </c:pt>
                <c:pt idx="7">
                  <c:v>Feb</c:v>
                </c:pt>
                <c:pt idx="8">
                  <c:v>Mar</c:v>
                </c:pt>
                <c:pt idx="9">
                  <c:v>April</c:v>
                </c:pt>
                <c:pt idx="10">
                  <c:v>May </c:v>
                </c:pt>
                <c:pt idx="11">
                  <c:v>June</c:v>
                </c:pt>
              </c:strCache>
            </c:strRef>
          </c:cat>
          <c:val>
            <c:numRef>
              <c:f>'FY19-FY24 Rare Disease Chart'!$B$29:$M$29</c:f>
              <c:numCache>
                <c:formatCode>"$"#,##0</c:formatCode>
                <c:ptCount val="12"/>
                <c:pt idx="0">
                  <c:v>525743.60606060608</c:v>
                </c:pt>
                <c:pt idx="1">
                  <c:v>722769.77142857143</c:v>
                </c:pt>
                <c:pt idx="2">
                  <c:v>569621.03571428568</c:v>
                </c:pt>
                <c:pt idx="3">
                  <c:v>517487.08642857143</c:v>
                </c:pt>
                <c:pt idx="4">
                  <c:v>696227.46657142881</c:v>
                </c:pt>
                <c:pt idx="5">
                  <c:v>620638.38607142854</c:v>
                </c:pt>
                <c:pt idx="6">
                  <c:v>612742.15250000008</c:v>
                </c:pt>
                <c:pt idx="7">
                  <c:v>658634.82392857119</c:v>
                </c:pt>
                <c:pt idx="8">
                  <c:v>742335.10342857148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526-48B3-BD55-B7C96CC47E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7214184"/>
        <c:axId val="207210904"/>
        <c:extLst/>
      </c:lineChart>
      <c:catAx>
        <c:axId val="207214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210904"/>
        <c:crosses val="autoZero"/>
        <c:auto val="1"/>
        <c:lblAlgn val="ctr"/>
        <c:lblOffset val="100"/>
        <c:noMultiLvlLbl val="0"/>
      </c:catAx>
      <c:valAx>
        <c:axId val="207210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214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800" b="1">
                <a:solidFill>
                  <a:schemeClr val="tx1"/>
                </a:solidFill>
              </a:rPr>
              <a:t>FYTD 2026 TOP CELL &amp; GENE THERAPY</a:t>
            </a:r>
            <a:r>
              <a:rPr lang="en-US" sz="2800" b="1" baseline="0">
                <a:solidFill>
                  <a:schemeClr val="tx1"/>
                </a:solidFill>
              </a:rPr>
              <a:t> EXPENDITURES</a:t>
            </a:r>
            <a:endParaRPr lang="en-US" sz="2800" b="1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'Top Gene Therapy Spend'!$G$6:$G$14</c:f>
              <c:strCache>
                <c:ptCount val="9"/>
                <c:pt idx="0">
                  <c:v>Zolgensma</c:v>
                </c:pt>
                <c:pt idx="1">
                  <c:v>Yescarta</c:v>
                </c:pt>
                <c:pt idx="2">
                  <c:v>Kebilidi Vial</c:v>
                </c:pt>
                <c:pt idx="3">
                  <c:v>Duvyzat 8.86 mg/ml susp</c:v>
                </c:pt>
                <c:pt idx="4">
                  <c:v>Breyanzi</c:v>
                </c:pt>
                <c:pt idx="5">
                  <c:v>Vyjuvek</c:v>
                </c:pt>
                <c:pt idx="6">
                  <c:v>Kymriah</c:v>
                </c:pt>
                <c:pt idx="7">
                  <c:v>Imlygic 100 million PFU/ML VL</c:v>
                </c:pt>
                <c:pt idx="8">
                  <c:v>Provenge Infusion Bag</c:v>
                </c:pt>
              </c:strCache>
            </c:strRef>
          </c:cat>
          <c:val>
            <c:numRef>
              <c:f>'Top Gene Therapy Spend'!$Q$6:$Q$14</c:f>
              <c:numCache>
                <c:formatCode>"$"#,##0</c:formatCode>
                <c:ptCount val="9"/>
                <c:pt idx="0">
                  <c:v>4902996.6899999995</c:v>
                </c:pt>
                <c:pt idx="1">
                  <c:v>3967124.3</c:v>
                </c:pt>
                <c:pt idx="2">
                  <c:v>3950000</c:v>
                </c:pt>
                <c:pt idx="3">
                  <c:v>2210367.08</c:v>
                </c:pt>
                <c:pt idx="4">
                  <c:v>2071121.34</c:v>
                </c:pt>
                <c:pt idx="5">
                  <c:v>1591570.4</c:v>
                </c:pt>
                <c:pt idx="6">
                  <c:v>1181131.3400000001</c:v>
                </c:pt>
                <c:pt idx="7">
                  <c:v>201575.06</c:v>
                </c:pt>
                <c:pt idx="8">
                  <c:v>186868.5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71-4E1E-8D52-7E4525B841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59875528"/>
        <c:axId val="759872648"/>
      </c:barChart>
      <c:catAx>
        <c:axId val="759875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9872648"/>
        <c:crosses val="autoZero"/>
        <c:auto val="1"/>
        <c:lblAlgn val="ctr"/>
        <c:lblOffset val="100"/>
        <c:noMultiLvlLbl val="0"/>
      </c:catAx>
      <c:valAx>
        <c:axId val="75987264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crossAx val="759875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>
              <a:defRPr sz="1200"/>
            </a:lvl1pPr>
          </a:lstStyle>
          <a:p>
            <a:fld id="{0D144030-4CAA-4B43-A21F-96EBF1BA20C8}" type="datetimeFigureOut">
              <a:rPr lang="en-US" smtClean="0"/>
              <a:t>4/7/2026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r">
              <a:defRPr sz="1200"/>
            </a:lvl1pPr>
          </a:lstStyle>
          <a:p>
            <a:fld id="{3090A595-EEBA-4F67-AC3E-D9F8CCF61E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0102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65" tIns="46584" rIns="93165" bIns="4658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65" tIns="46584" rIns="93165" bIns="46584" rtlCol="0"/>
          <a:lstStyle>
            <a:lvl1pPr algn="r">
              <a:defRPr sz="1200"/>
            </a:lvl1pPr>
          </a:lstStyle>
          <a:p>
            <a:fld id="{97CF049E-D21B-4DB6-B4B8-7FA4F1288B91}" type="datetimeFigureOut">
              <a:rPr lang="en-US" smtClean="0"/>
              <a:pPr/>
              <a:t>4/7/2026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4" rIns="93165" bIns="4658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65" tIns="46584" rIns="93165" bIns="4658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65" tIns="46584" rIns="93165" bIns="4658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4820"/>
          </a:xfrm>
          <a:prstGeom prst="rect">
            <a:avLst/>
          </a:prstGeom>
        </p:spPr>
        <p:txBody>
          <a:bodyPr vert="horz" lIns="93165" tIns="46584" rIns="93165" bIns="46584" rtlCol="0" anchor="b"/>
          <a:lstStyle>
            <a:lvl1pPr algn="r">
              <a:defRPr sz="1200"/>
            </a:lvl1pPr>
          </a:lstStyle>
          <a:p>
            <a:fld id="{00E83FC2-CB00-407E-BA4E-4A2B7B6C72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844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E83FC2-CB00-407E-BA4E-4A2B7B6C726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510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E83FC2-CB00-407E-BA4E-4A2B7B6C726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365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6D12E-2748-4267-B446-3B251FB1D5B4}" type="datetime1">
              <a:rPr lang="en-US" smtClean="0"/>
              <a:t>4/7/2026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001C670-DC88-4376-AA6B-FD9548DDC9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67D3-60E4-4D27-9E0B-6D034DBF6EC1}" type="datetime1">
              <a:rPr lang="en-US" smtClean="0"/>
              <a:t>4/7/2026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C670-DC88-4376-AA6B-FD9548DDC9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2DAB7-38E7-443B-8E03-D2CCAEFBE4DA}" type="datetime1">
              <a:rPr lang="en-US" smtClean="0"/>
              <a:t>4/7/2026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C670-DC88-4376-AA6B-FD9548DDC9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8150-1923-438E-8203-0E40D7FF5AF4}" type="datetime1">
              <a:rPr lang="en-US" smtClean="0"/>
              <a:t>4/7/2026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C670-DC88-4376-AA6B-FD9548DDC9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10BA7-D226-495B-A757-165737818656}" type="datetime1">
              <a:rPr lang="en-US" smtClean="0"/>
              <a:t>4/7/2026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C670-DC88-4376-AA6B-FD9548DDC9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CA505-BFAD-447C-A6C0-75872D0FB81E}" type="datetime1">
              <a:rPr lang="en-US" smtClean="0"/>
              <a:t>4/7/2026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C670-DC88-4376-AA6B-FD9548DDC9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ED3A8-2D2B-4914-B609-10A72547825A}" type="datetime1">
              <a:rPr lang="en-US" smtClean="0"/>
              <a:t>4/7/2026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C670-DC88-4376-AA6B-FD9548DDC9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84DA-436B-44D3-9FC5-402F9F16BEBD}" type="datetime1">
              <a:rPr lang="en-US" smtClean="0"/>
              <a:t>4/7/2026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C670-DC88-4376-AA6B-FD9548DDC9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E480A-05C5-4F7D-AA1C-FC0BD3356778}" type="datetime1">
              <a:rPr lang="en-US" smtClean="0"/>
              <a:t>4/7/2026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C670-DC88-4376-AA6B-FD9548DDC9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4BB6-03DC-4197-8212-CE412EE43C13}" type="datetime1">
              <a:rPr lang="en-US" smtClean="0"/>
              <a:t>4/7/2026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C670-DC88-4376-AA6B-FD9548DDC9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66EA9-A175-41F7-BCD8-C5D81AA59C6D}" type="datetime1">
              <a:rPr lang="en-US" smtClean="0"/>
              <a:t>4/7/2026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C670-DC88-4376-AA6B-FD9548DDC9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127FF642-8FB2-435C-9871-0CA5D884E32B}" type="datetime1">
              <a:rPr lang="en-US" smtClean="0"/>
              <a:t>4/7/2026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A001C670-DC88-4376-AA6B-FD9548DDC9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is slide describes whom the presentation is from and the date.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03088"/>
            <a:ext cx="1926099" cy="1506637"/>
          </a:xfrm>
          <a:prstGeom prst="rect">
            <a:avLst/>
          </a:prstGeom>
        </p:spPr>
      </p:pic>
      <p:pic>
        <p:nvPicPr>
          <p:cNvPr id="4098" name="Picture 2" descr="Missouri Medicaid | Orthotics &amp; Prosthetics Lab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45" b="13800"/>
          <a:stretch/>
        </p:blipFill>
        <p:spPr bwMode="auto">
          <a:xfrm>
            <a:off x="5715000" y="205192"/>
            <a:ext cx="2819400" cy="1284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362200"/>
            <a:ext cx="8534400" cy="2286000"/>
          </a:xfrm>
        </p:spPr>
        <p:txBody>
          <a:bodyPr>
            <a:noAutofit/>
          </a:bodyPr>
          <a:lstStyle/>
          <a:p>
            <a:pPr algn="ctr"/>
            <a:br>
              <a:rPr lang="en-US" altLang="en-US" b="1" dirty="0"/>
            </a:br>
            <a:r>
              <a:rPr lang="en-US" altLang="en-US" b="1" dirty="0"/>
              <a:t>MO HealthNet </a:t>
            </a:r>
            <a:r>
              <a:rPr lang="en-US" altLang="en-US" b="1" dirty="0" err="1"/>
              <a:t>PharmaCy</a:t>
            </a:r>
            <a:r>
              <a:rPr lang="en-US" altLang="en-US" b="1" dirty="0"/>
              <a:t> Program </a:t>
            </a:r>
            <a:br>
              <a:rPr lang="en-US" altLang="en-US" b="1" dirty="0"/>
            </a:br>
            <a:r>
              <a:rPr lang="en-US" altLang="en-US" b="1" dirty="0"/>
              <a:t>and Budget Update</a:t>
            </a:r>
            <a:br>
              <a:rPr lang="en-US" altLang="en-US" sz="3200" b="1" dirty="0"/>
            </a:br>
            <a:br>
              <a:rPr lang="en-US" altLang="en-US" sz="2400" b="1" dirty="0"/>
            </a:br>
            <a:r>
              <a:rPr lang="en-US" altLang="en-US" sz="2400" b="1" dirty="0"/>
              <a:t>Missouri Pharmacy Advisory Boards April 2026</a:t>
            </a:r>
            <a:br>
              <a:rPr lang="en-US" altLang="en-US" sz="3200" b="1" dirty="0"/>
            </a:br>
            <a:r>
              <a:rPr lang="en-US" altLang="en-US" sz="2400" b="1" dirty="0"/>
              <a:t>Elizabeth Short, Program specialist</a:t>
            </a:r>
            <a:br>
              <a:rPr lang="en-US" altLang="en-US" sz="2400" b="1" dirty="0"/>
            </a:br>
            <a:endParaRPr lang="en-US" sz="2400" b="1" i="1" dirty="0">
              <a:solidFill>
                <a:schemeClr val="tx1">
                  <a:lumMod val="85000"/>
                  <a:lumOff val="15000"/>
                </a:schemeClr>
              </a:solidFill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B7813A-A8DF-B328-8BCC-F0D9F7ACF60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1C670-DC88-4376-AA6B-FD9548DDC9F2}" type="slidenum">
              <a:rPr kumimoji="0" 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Chart 2" descr="This slide shows in detail the MO Healthnet Participants enrolled and expenditures per category.">
            <a:extLst>
              <a:ext uri="{FF2B5EF4-FFF2-40B4-BE49-F238E27FC236}">
                <a16:creationId xmlns:a16="http://schemas.microsoft.com/office/drawing/2014/main" id="{00000000-0008-0000-03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0044617"/>
              </p:ext>
            </p:extLst>
          </p:nvPr>
        </p:nvGraphicFramePr>
        <p:xfrm>
          <a:off x="152400" y="76200"/>
          <a:ext cx="8763000" cy="670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14748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B43ED9-F386-CDB0-FACC-6636D59076E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1C670-DC88-4376-AA6B-FD9548DDC9F2}" type="slidenum">
              <a:rPr kumimoji="0" 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Chart 2" descr="This slide is a pie graph that shows MO HealthNet expenditures(percentage) by service category.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2884640"/>
              </p:ext>
            </p:extLst>
          </p:nvPr>
        </p:nvGraphicFramePr>
        <p:xfrm>
          <a:off x="76200" y="152400"/>
          <a:ext cx="8915400" cy="6629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6964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FA2101-9C5C-2864-75D9-B26EAB638FF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1C670-DC88-4376-AA6B-FD9548DDC9F2}" type="slidenum">
              <a:rPr kumimoji="0" 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Chart 2" descr="This is a pie graph that shows MO HealthNet pharmacy vs total medicaid spend.">
            <a:extLst>
              <a:ext uri="{FF2B5EF4-FFF2-40B4-BE49-F238E27FC236}">
                <a16:creationId xmlns:a16="http://schemas.microsoft.com/office/drawing/2014/main" id="{00000000-0008-0000-01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8698247"/>
              </p:ext>
            </p:extLst>
          </p:nvPr>
        </p:nvGraphicFramePr>
        <p:xfrm>
          <a:off x="76200" y="76200"/>
          <a:ext cx="8915400" cy="6629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0641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224BBD-106A-1513-9BF9-057D2BF654F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1C670-DC88-4376-AA6B-FD9548DDC9F2}" type="slidenum">
              <a:rPr kumimoji="0" 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Chart 2" descr="This is a line graph that shows the MO Healthnet shows the per user per month claim reimbursement.">
            <a:extLst>
              <a:ext uri="{FF2B5EF4-FFF2-40B4-BE49-F238E27FC236}">
                <a16:creationId xmlns:a16="http://schemas.microsoft.com/office/drawing/2014/main" id="{732F4C57-F53B-975C-7450-D064DD95B9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6824151"/>
              </p:ext>
            </p:extLst>
          </p:nvPr>
        </p:nvGraphicFramePr>
        <p:xfrm>
          <a:off x="76200" y="76200"/>
          <a:ext cx="8915400" cy="670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941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34462D-7291-F0FD-C238-5ECAA319918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1C670-DC88-4376-AA6B-FD9548DDC9F2}" type="slidenum">
              <a:rPr kumimoji="0" 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Chart 2" descr="This is a line graph that shows the monthly spend on specialty and non-specialty medications.  It also shows the cycle days per each month.">
            <a:extLst>
              <a:ext uri="{FF2B5EF4-FFF2-40B4-BE49-F238E27FC236}">
                <a16:creationId xmlns:a16="http://schemas.microsoft.com/office/drawing/2014/main" id="{2688552B-DC98-42F6-996F-4B1B14159F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3779508"/>
              </p:ext>
            </p:extLst>
          </p:nvPr>
        </p:nvGraphicFramePr>
        <p:xfrm>
          <a:off x="76200" y="76200"/>
          <a:ext cx="8915400" cy="670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41661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877E44-7578-4933-2315-02433BDE67B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1C670-DC88-4376-AA6B-FD9548DDC9F2}" type="slidenum">
              <a:rPr kumimoji="0" 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Chart 2" descr="This is a line graph that shows the monthly expenditures for the drug Mavyret.  This is for FY 2023 thru FY2026.">
            <a:extLst>
              <a:ext uri="{FF2B5EF4-FFF2-40B4-BE49-F238E27FC236}">
                <a16:creationId xmlns:a16="http://schemas.microsoft.com/office/drawing/2014/main" id="{44BBC2BA-0E20-7F33-EC3C-72AE7DA29A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3501481"/>
              </p:ext>
            </p:extLst>
          </p:nvPr>
        </p:nvGraphicFramePr>
        <p:xfrm>
          <a:off x="76200" y="76200"/>
          <a:ext cx="8915400" cy="670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30886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ll Bottle. Medical Capsules Container . Stock Illustration - Illustration  of concept, healthy: 96698695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623" y="0"/>
            <a:ext cx="43763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392252"/>
              </p:ext>
            </p:extLst>
          </p:nvPr>
        </p:nvGraphicFramePr>
        <p:xfrm>
          <a:off x="1" y="6699"/>
          <a:ext cx="4767604" cy="6869228"/>
        </p:xfrm>
        <a:graphic>
          <a:graphicData uri="http://schemas.openxmlformats.org/drawingml/2006/table">
            <a:tbl>
              <a:tblPr firstRow="1">
                <a:tableStyleId>{073A0DAA-6AF3-43AB-8588-CEC1D06C72B9}</a:tableStyleId>
              </a:tblPr>
              <a:tblGrid>
                <a:gridCol w="3369632">
                  <a:extLst>
                    <a:ext uri="{9D8B030D-6E8A-4147-A177-3AD203B41FA5}">
                      <a16:colId xmlns:a16="http://schemas.microsoft.com/office/drawing/2014/main" val="2998376641"/>
                    </a:ext>
                  </a:extLst>
                </a:gridCol>
                <a:gridCol w="1397972">
                  <a:extLst>
                    <a:ext uri="{9D8B030D-6E8A-4147-A177-3AD203B41FA5}">
                      <a16:colId xmlns:a16="http://schemas.microsoft.com/office/drawing/2014/main" val="3986517428"/>
                    </a:ext>
                  </a:extLst>
                </a:gridCol>
              </a:tblGrid>
              <a:tr h="130714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TOP 10 HICL DRUG CLASSES FOR FYTD2026</a:t>
                      </a:r>
                    </a:p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(EXCLUDING AEG)</a:t>
                      </a:r>
                    </a:p>
                    <a:p>
                      <a:pPr algn="ctr" fontAlgn="b"/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169615"/>
                  </a:ext>
                </a:extLst>
              </a:tr>
              <a:tr h="7874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DRUG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FYTD2026</a:t>
                      </a:r>
                    </a:p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Expenditures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207619"/>
                  </a:ext>
                </a:extLst>
              </a:tr>
              <a:tr h="43505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u="none" strike="noStrike" dirty="0">
                          <a:effectLst/>
                          <a:latin typeface="Palatino Linotype" panose="02040502050505030304" pitchFamily="18" charset="0"/>
                        </a:rPr>
                        <a:t>TIRZEPATIDE(</a:t>
                      </a:r>
                      <a:r>
                        <a:rPr lang="en-US" sz="1600" b="0" u="none" strike="noStrike" dirty="0" err="1">
                          <a:effectLst/>
                          <a:latin typeface="Palatino Linotype" panose="02040502050505030304" pitchFamily="18" charset="0"/>
                        </a:rPr>
                        <a:t>Zepbound</a:t>
                      </a:r>
                      <a:r>
                        <a:rPr lang="en-US" sz="1600" b="0" u="none" strike="noStrike" dirty="0">
                          <a:effectLst/>
                          <a:latin typeface="Palatino Linotype" panose="02040502050505030304" pitchFamily="18" charset="0"/>
                        </a:rPr>
                        <a:t>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$67,980,704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6723445"/>
                  </a:ext>
                </a:extLst>
              </a:tr>
              <a:tr h="49230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u="none" strike="noStrike" dirty="0">
                          <a:effectLst/>
                          <a:latin typeface="Palatino Linotype" panose="02040502050505030304" pitchFamily="18" charset="0"/>
                        </a:rPr>
                        <a:t>PALIPERIDONE PALMITATE(Invega)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$43,618,745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3038587"/>
                  </a:ext>
                </a:extLst>
              </a:tr>
              <a:tr h="43505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ADALIMUMAB(Humira)</a:t>
                      </a:r>
                      <a:endParaRPr lang="en-US" sz="1600" b="1" i="0" u="none" strike="noStrike" dirty="0">
                        <a:solidFill>
                          <a:srgbClr val="343334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$35,872,407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4901647"/>
                  </a:ext>
                </a:extLst>
              </a:tr>
              <a:tr h="50796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343334"/>
                          </a:solidFill>
                          <a:effectLst/>
                          <a:latin typeface="Palatino Linotype" panose="02040502050505030304" pitchFamily="18" charset="0"/>
                        </a:rPr>
                        <a:t>TRIKAFTA(Cystic Fibrosis)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$31,485,759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3201091"/>
                  </a:ext>
                </a:extLst>
              </a:tr>
              <a:tr h="49230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u="none" strike="noStrike" dirty="0">
                          <a:effectLst/>
                          <a:latin typeface="Palatino Linotype" panose="02040502050505030304" pitchFamily="18" charset="0"/>
                        </a:rPr>
                        <a:t>SEMAGLUTIDE(Ozempic/</a:t>
                      </a:r>
                      <a:r>
                        <a:rPr lang="en-US" sz="1600" b="0" u="none" strike="noStrike" dirty="0" err="1">
                          <a:effectLst/>
                          <a:latin typeface="Palatino Linotype" panose="02040502050505030304" pitchFamily="18" charset="0"/>
                        </a:rPr>
                        <a:t>Wegovy</a:t>
                      </a:r>
                      <a:r>
                        <a:rPr lang="en-US" sz="1600" b="0" u="none" strike="noStrike" dirty="0">
                          <a:effectLst/>
                          <a:latin typeface="Palatino Linotype" panose="02040502050505030304" pitchFamily="18" charset="0"/>
                        </a:rPr>
                        <a:t>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Palatino Linotype" panose="02040502050505030304" pitchFamily="18" charset="0"/>
                        </a:rPr>
                        <a:t>$31,067,371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1418464"/>
                  </a:ext>
                </a:extLst>
              </a:tr>
              <a:tr h="43505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u="none" strike="noStrike" dirty="0">
                          <a:effectLst/>
                          <a:latin typeface="Palatino Linotype" panose="02040502050505030304" pitchFamily="18" charset="0"/>
                        </a:rPr>
                        <a:t>TRULICITY(Diabetes)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Palatino Linotype" panose="02040502050505030304" pitchFamily="18" charset="0"/>
                        </a:rPr>
                        <a:t>$21,283,841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560367"/>
                  </a:ext>
                </a:extLst>
              </a:tr>
              <a:tr h="43505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343334"/>
                          </a:solidFill>
                          <a:effectLst/>
                          <a:latin typeface="Palatino Linotype" panose="02040502050505030304" pitchFamily="18" charset="0"/>
                        </a:rPr>
                        <a:t>DUPIXENT(monoclonal antibody)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$19,700,073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167103"/>
                  </a:ext>
                </a:extLst>
              </a:tr>
              <a:tr h="50796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343334"/>
                          </a:solidFill>
                          <a:effectLst/>
                          <a:latin typeface="Palatino Linotype" panose="02040502050505030304" pitchFamily="18" charset="0"/>
                        </a:rPr>
                        <a:t>BIKTARVY(HIV)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$17,677,872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0356484"/>
                  </a:ext>
                </a:extLst>
              </a:tr>
              <a:tr h="50796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343334"/>
                          </a:solidFill>
                          <a:effectLst/>
                          <a:latin typeface="Palatino Linotype" panose="02040502050505030304" pitchFamily="18" charset="0"/>
                        </a:rPr>
                        <a:t>VYVANSE(ADHD)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$17,309,701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568655"/>
                  </a:ext>
                </a:extLst>
              </a:tr>
              <a:tr h="50796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343334"/>
                          </a:solidFill>
                          <a:effectLst/>
                          <a:latin typeface="Palatino Linotype" panose="02040502050505030304" pitchFamily="18" charset="0"/>
                        </a:rPr>
                        <a:t>CARIPRAZINE(</a:t>
                      </a:r>
                      <a:r>
                        <a:rPr lang="en-US" sz="1600" b="0" i="0" u="none" strike="noStrike" dirty="0" err="1">
                          <a:solidFill>
                            <a:srgbClr val="343334"/>
                          </a:solidFill>
                          <a:effectLst/>
                          <a:latin typeface="Palatino Linotype" panose="02040502050505030304" pitchFamily="18" charset="0"/>
                        </a:rPr>
                        <a:t>Vraylar</a:t>
                      </a:r>
                      <a:r>
                        <a:rPr lang="en-US" sz="1600" b="0" i="0" u="none" strike="noStrike" dirty="0">
                          <a:solidFill>
                            <a:srgbClr val="343334"/>
                          </a:solidFill>
                          <a:effectLst/>
                          <a:latin typeface="Palatino Linotype" panose="02040502050505030304" pitchFamily="18" charset="0"/>
                        </a:rPr>
                        <a:t>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$17,249,736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5795356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1C670-DC88-4376-AA6B-FD9548DDC9F2}" type="slidenum">
              <a:rPr kumimoji="0" 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5981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7AAFF-D4E9-0056-A565-35F08E67A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ll Bottle. Medical Capsules Container . Stock Illustration - Illustration  of concept, healthy: 96698695">
            <a:extLst>
              <a:ext uri="{FF2B5EF4-FFF2-40B4-BE49-F238E27FC236}">
                <a16:creationId xmlns:a16="http://schemas.microsoft.com/office/drawing/2014/main" id="{547F145A-C03B-FA88-A697-89EE00878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605" y="-5025"/>
            <a:ext cx="43763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 descr="This slide shows the top 10 HICL drug classes for FY 2026 Adult Expension Group">
            <a:extLst>
              <a:ext uri="{FF2B5EF4-FFF2-40B4-BE49-F238E27FC236}">
                <a16:creationId xmlns:a16="http://schemas.microsoft.com/office/drawing/2014/main" id="{41A87270-DCEA-03AB-179A-880D2D17096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74823" y="179452"/>
            <a:ext cx="1915977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                                                      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A2F36FD-763B-90E5-466A-79A1BFA1E5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320607"/>
              </p:ext>
            </p:extLst>
          </p:nvPr>
        </p:nvGraphicFramePr>
        <p:xfrm>
          <a:off x="-820" y="5025"/>
          <a:ext cx="4768425" cy="6858147"/>
        </p:xfrm>
        <a:graphic>
          <a:graphicData uri="http://schemas.openxmlformats.org/drawingml/2006/table">
            <a:tbl>
              <a:tblPr firstRow="1">
                <a:tableStyleId>{073A0DAA-6AF3-43AB-8588-CEC1D06C72B9}</a:tableStyleId>
              </a:tblPr>
              <a:tblGrid>
                <a:gridCol w="3370213">
                  <a:extLst>
                    <a:ext uri="{9D8B030D-6E8A-4147-A177-3AD203B41FA5}">
                      <a16:colId xmlns:a16="http://schemas.microsoft.com/office/drawing/2014/main" val="2998376641"/>
                    </a:ext>
                  </a:extLst>
                </a:gridCol>
                <a:gridCol w="1398212">
                  <a:extLst>
                    <a:ext uri="{9D8B030D-6E8A-4147-A177-3AD203B41FA5}">
                      <a16:colId xmlns:a16="http://schemas.microsoft.com/office/drawing/2014/main" val="3986517428"/>
                    </a:ext>
                  </a:extLst>
                </a:gridCol>
              </a:tblGrid>
              <a:tr h="146236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TOP 10 HICL DRUG CLASSES FOR FYTD2026</a:t>
                      </a:r>
                    </a:p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AEG ONLY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en-US" sz="2400" u="none" strike="noStrike" kern="1200" dirty="0">
                        <a:solidFill>
                          <a:schemeClr val="tx2">
                            <a:lumMod val="25000"/>
                            <a:lumOff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842949"/>
                  </a:ext>
                </a:extLst>
              </a:tr>
              <a:tr h="7810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DRUG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FYTD2026</a:t>
                      </a:r>
                    </a:p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Expenditures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207619"/>
                  </a:ext>
                </a:extLst>
              </a:tr>
              <a:tr h="43152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u="none" strike="noStrike" dirty="0">
                          <a:effectLst/>
                          <a:latin typeface="Palatino Linotype" panose="02040502050505030304" pitchFamily="18" charset="0"/>
                        </a:rPr>
                        <a:t>TIRZEPATIDE(</a:t>
                      </a:r>
                      <a:r>
                        <a:rPr lang="en-US" sz="1600" b="0" u="none" strike="noStrike" dirty="0" err="1">
                          <a:effectLst/>
                          <a:latin typeface="Palatino Linotype" panose="02040502050505030304" pitchFamily="18" charset="0"/>
                        </a:rPr>
                        <a:t>Zepbound</a:t>
                      </a:r>
                      <a:r>
                        <a:rPr lang="en-US" sz="1600" b="0" u="none" strike="noStrike" dirty="0">
                          <a:effectLst/>
                          <a:latin typeface="Palatino Linotype" panose="02040502050505030304" pitchFamily="18" charset="0"/>
                        </a:rPr>
                        <a:t>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$124,480,122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6723445"/>
                  </a:ext>
                </a:extLst>
              </a:tr>
              <a:tr h="43152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ADALIMUMAB(Humira)</a:t>
                      </a:r>
                      <a:endParaRPr lang="en-US" sz="1600" b="1" i="0" u="none" strike="noStrike" dirty="0">
                        <a:solidFill>
                          <a:srgbClr val="343334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$51,719,548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3038587"/>
                  </a:ext>
                </a:extLst>
              </a:tr>
              <a:tr h="43152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343334"/>
                          </a:solidFill>
                          <a:effectLst/>
                          <a:latin typeface="Palatino Linotype" panose="02040502050505030304" pitchFamily="18" charset="0"/>
                        </a:rPr>
                        <a:t>BIKTARVY(HIV)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$49,932,156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4901647"/>
                  </a:ext>
                </a:extLst>
              </a:tr>
              <a:tr h="503841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u="none" strike="noStrike" dirty="0">
                          <a:effectLst/>
                          <a:latin typeface="Palatino Linotype" panose="02040502050505030304" pitchFamily="18" charset="0"/>
                        </a:rPr>
                        <a:t>SEMAGLUTIDE(Ozempic/</a:t>
                      </a:r>
                      <a:r>
                        <a:rPr lang="en-US" sz="1600" b="0" u="none" strike="noStrike" dirty="0" err="1">
                          <a:effectLst/>
                          <a:latin typeface="Palatino Linotype" panose="02040502050505030304" pitchFamily="18" charset="0"/>
                        </a:rPr>
                        <a:t>Wegovy</a:t>
                      </a:r>
                      <a:r>
                        <a:rPr lang="en-US" sz="1600" b="0" u="none" strike="noStrike" dirty="0">
                          <a:effectLst/>
                          <a:latin typeface="Palatino Linotype" panose="02040502050505030304" pitchFamily="18" charset="0"/>
                        </a:rPr>
                        <a:t>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$43,585,999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3201091"/>
                  </a:ext>
                </a:extLst>
              </a:tr>
              <a:tr h="43152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u="none" strike="noStrike" dirty="0">
                          <a:effectLst/>
                          <a:latin typeface="Palatino Linotype" panose="02040502050505030304" pitchFamily="18" charset="0"/>
                        </a:rPr>
                        <a:t>TRULICITY(Diabetes)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$23,984,606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1418464"/>
                  </a:ext>
                </a:extLst>
              </a:tr>
              <a:tr h="43152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343334"/>
                          </a:solidFill>
                          <a:effectLst/>
                          <a:latin typeface="Palatino Linotype" panose="02040502050505030304" pitchFamily="18" charset="0"/>
                        </a:rPr>
                        <a:t>MAYVRET(Hep C)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Palatino Linotype" panose="02040502050505030304" pitchFamily="18" charset="0"/>
                        </a:rPr>
                        <a:t>$22,298,137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560367"/>
                  </a:ext>
                </a:extLst>
              </a:tr>
              <a:tr h="43152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343334"/>
                          </a:solidFill>
                          <a:effectLst/>
                          <a:latin typeface="Palatino Linotype" panose="02040502050505030304" pitchFamily="18" charset="0"/>
                        </a:rPr>
                        <a:t>EMPAGLIFLOZIN(Jardiance)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$18,193,241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167103"/>
                  </a:ext>
                </a:extLst>
              </a:tr>
              <a:tr h="503841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343334"/>
                          </a:solidFill>
                          <a:effectLst/>
                          <a:latin typeface="Palatino Linotype" panose="02040502050505030304" pitchFamily="18" charset="0"/>
                        </a:rPr>
                        <a:t>CARIPRAZINE(</a:t>
                      </a:r>
                      <a:r>
                        <a:rPr lang="en-US" sz="1600" b="0" i="0" u="none" strike="noStrike" dirty="0" err="1">
                          <a:solidFill>
                            <a:srgbClr val="343334"/>
                          </a:solidFill>
                          <a:effectLst/>
                          <a:latin typeface="Palatino Linotype" panose="02040502050505030304" pitchFamily="18" charset="0"/>
                        </a:rPr>
                        <a:t>Vraylar</a:t>
                      </a:r>
                      <a:r>
                        <a:rPr lang="en-US" sz="1600" b="0" i="0" u="none" strike="noStrike" dirty="0">
                          <a:solidFill>
                            <a:srgbClr val="343334"/>
                          </a:solidFill>
                          <a:effectLst/>
                          <a:latin typeface="Palatino Linotype" panose="02040502050505030304" pitchFamily="18" charset="0"/>
                        </a:rPr>
                        <a:t>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$17,831,776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0356484"/>
                  </a:ext>
                </a:extLst>
              </a:tr>
              <a:tr h="503841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u="none" strike="noStrike" dirty="0">
                          <a:effectLst/>
                          <a:latin typeface="Palatino Linotype" panose="02040502050505030304" pitchFamily="18" charset="0"/>
                        </a:rPr>
                        <a:t>PALIPERIDONE PALMITATE(Invega)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$16,516,768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568655"/>
                  </a:ext>
                </a:extLst>
              </a:tr>
              <a:tr h="503841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u="none" strike="noStrike" dirty="0">
                          <a:effectLst/>
                          <a:latin typeface="Palatino Linotype" panose="02040502050505030304" pitchFamily="18" charset="0"/>
                        </a:rPr>
                        <a:t>BLOOD GLUCOSE SENSOR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$15,537,810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5795356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92CDEC-8587-C831-DC27-0C1148825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C670-DC88-4376-AA6B-FD9548DDC9F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392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9F7979-3E64-E784-9DAF-C27DB286A9B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1C670-DC88-4376-AA6B-FD9548DDC9F2}" type="slidenum">
              <a:rPr kumimoji="0" 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Chart 2" descr="This is a line graph that shows the rare disease expenditures from FY 2022 thru FY 2026">
            <a:extLst>
              <a:ext uri="{FF2B5EF4-FFF2-40B4-BE49-F238E27FC236}">
                <a16:creationId xmlns:a16="http://schemas.microsoft.com/office/drawing/2014/main" id="{00000000-0008-0000-06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7306478"/>
              </p:ext>
            </p:extLst>
          </p:nvPr>
        </p:nvGraphicFramePr>
        <p:xfrm>
          <a:off x="76200" y="76200"/>
          <a:ext cx="8915400" cy="670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26517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BE6B79-5BD0-F24F-A980-0A9A24159D3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1C670-DC88-4376-AA6B-FD9548DDC9F2}" type="slidenum">
              <a:rPr kumimoji="0" 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Chart 2" descr="This is a bar graph that shows the Top Cell and Gene Therapy Expenditures for FY 2026">
            <a:extLst>
              <a:ext uri="{FF2B5EF4-FFF2-40B4-BE49-F238E27FC236}">
                <a16:creationId xmlns:a16="http://schemas.microsoft.com/office/drawing/2014/main" id="{28FB1828-5531-F27D-44C7-0BD291D199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9204683"/>
              </p:ext>
            </p:extLst>
          </p:nvPr>
        </p:nvGraphicFramePr>
        <p:xfrm>
          <a:off x="152400" y="76200"/>
          <a:ext cx="8839200" cy="670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56587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63DFF12-6A5C-26E2-7654-7AF208387FF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1C670-DC88-4376-AA6B-FD9548DDC9F2}" type="slidenum">
              <a:rPr kumimoji="0" 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935EFD8-DCA0-8A20-10AC-1F1B1B2281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958223"/>
              </p:ext>
            </p:extLst>
          </p:nvPr>
        </p:nvGraphicFramePr>
        <p:xfrm>
          <a:off x="76200" y="76200"/>
          <a:ext cx="8839200" cy="6477005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2368453">
                  <a:extLst>
                    <a:ext uri="{9D8B030D-6E8A-4147-A177-3AD203B41FA5}">
                      <a16:colId xmlns:a16="http://schemas.microsoft.com/office/drawing/2014/main" val="4097802949"/>
                    </a:ext>
                  </a:extLst>
                </a:gridCol>
                <a:gridCol w="3286369">
                  <a:extLst>
                    <a:ext uri="{9D8B030D-6E8A-4147-A177-3AD203B41FA5}">
                      <a16:colId xmlns:a16="http://schemas.microsoft.com/office/drawing/2014/main" val="3053276864"/>
                    </a:ext>
                  </a:extLst>
                </a:gridCol>
                <a:gridCol w="3184378">
                  <a:extLst>
                    <a:ext uri="{9D8B030D-6E8A-4147-A177-3AD203B41FA5}">
                      <a16:colId xmlns:a16="http://schemas.microsoft.com/office/drawing/2014/main" val="2959748943"/>
                    </a:ext>
                  </a:extLst>
                </a:gridCol>
              </a:tblGrid>
              <a:tr h="668136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FY2019 - FYTD2026 Participant Count for Rare Disease Medications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928111"/>
                  </a:ext>
                </a:extLst>
              </a:tr>
              <a:tr h="3773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State Fiscal Year</a:t>
                      </a:r>
                      <a:endParaRPr lang="en-US" sz="1800" b="1" i="0" u="none" strike="noStrike" dirty="0">
                        <a:solidFill>
                          <a:srgbClr val="00008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Age Group</a:t>
                      </a:r>
                      <a:endParaRPr lang="en-US" sz="1800" b="1" i="0" u="none" strike="noStrike" dirty="0">
                        <a:solidFill>
                          <a:srgbClr val="00008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Client Count Distinct</a:t>
                      </a:r>
                      <a:endParaRPr lang="en-US" sz="1800" b="1" i="0" u="none" strike="noStrike" dirty="0">
                        <a:solidFill>
                          <a:srgbClr val="00008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77349820"/>
                  </a:ext>
                </a:extLst>
              </a:tr>
              <a:tr h="377301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FY2019 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Children population 0-18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1,156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92945297"/>
                  </a:ext>
                </a:extLst>
              </a:tr>
              <a:tr h="377301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FY2019 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Adult population 19+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898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48112908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FY2020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Children population 0-18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1,170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24344990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FY2020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Adult population 19+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1,015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11692551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FY2021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Children population 0-18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1,233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23356303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FY2021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Adult population 19+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1,195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1951843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FY2022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Children population 0-18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1,274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09610057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FY2022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Adult population 19+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1,416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66446352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FY2023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Children population 0-18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1,314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1748150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FY2023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Adult population 19+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1,697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41630392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FY2024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Children population 0-18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1,343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05701565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FY2024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Adult population 19+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1,790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27862773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FY2025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Children population 0-18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1,335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40241587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FY2025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Adult population 19+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2,034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01833936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FY2026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Children population 0-18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1,330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12208034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FY2026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Adult population 19+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1,997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137307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050419"/>
      </p:ext>
    </p:extLst>
  </p:cSld>
  <p:clrMapOvr>
    <a:masterClrMapping/>
  </p:clrMapOvr>
</p:sld>
</file>

<file path=ppt/theme/theme1.xml><?xml version="1.0" encoding="utf-8"?>
<a:theme xmlns:a="http://schemas.openxmlformats.org/drawingml/2006/main" name="Urban Pop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17140</TotalTime>
  <Words>479</Words>
  <Application>Microsoft Office PowerPoint</Application>
  <PresentationFormat>On-screen Show (4:3)</PresentationFormat>
  <Paragraphs>183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Calibri</vt:lpstr>
      <vt:lpstr>Century Gothic</vt:lpstr>
      <vt:lpstr>Franklin Gothic Medium</vt:lpstr>
      <vt:lpstr>IBM Plex Sans</vt:lpstr>
      <vt:lpstr>Palatino Linotype</vt:lpstr>
      <vt:lpstr>Tahoma</vt:lpstr>
      <vt:lpstr>Wingdings 3</vt:lpstr>
      <vt:lpstr>Urban Pop</vt:lpstr>
      <vt:lpstr> MO HealthNet PharmaCy Program  and Budget Update  Missouri Pharmacy Advisory Boards April 2026 Elizabeth Short, Program specialist </vt:lpstr>
      <vt:lpstr>2</vt:lpstr>
      <vt:lpstr>3</vt:lpstr>
      <vt:lpstr>4</vt:lpstr>
      <vt:lpstr>5</vt:lpstr>
      <vt:lpstr>6</vt:lpstr>
      <vt:lpstr>7</vt:lpstr>
      <vt:lpstr>8</vt:lpstr>
      <vt:lpstr>                                                        </vt:lpstr>
      <vt:lpstr>10</vt:lpstr>
      <vt:lpstr>11</vt:lpstr>
      <vt:lpstr>12</vt:lpstr>
    </vt:vector>
  </TitlesOfParts>
  <Company>Missouri Department of Social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Comparing Managed Care and Fee-For-Service</dc:title>
  <dc:creator>parkv1z</dc:creator>
  <cp:lastModifiedBy>Heriford, Katherine</cp:lastModifiedBy>
  <cp:revision>654</cp:revision>
  <cp:lastPrinted>2022-08-11T18:30:38Z</cp:lastPrinted>
  <dcterms:created xsi:type="dcterms:W3CDTF">2014-11-30T21:45:23Z</dcterms:created>
  <dcterms:modified xsi:type="dcterms:W3CDTF">2026-04-07T13:20:53Z</dcterms:modified>
</cp:coreProperties>
</file>