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72" r:id="rId3"/>
    <p:sldMasterId id="2147483678" r:id="rId4"/>
  </p:sldMasterIdLst>
  <p:notesMasterIdLst>
    <p:notesMasterId r:id="rId34"/>
  </p:notesMasterIdLst>
  <p:handoutMasterIdLst>
    <p:handoutMasterId r:id="rId35"/>
  </p:handoutMasterIdLst>
  <p:sldIdLst>
    <p:sldId id="256" r:id="rId5"/>
    <p:sldId id="316" r:id="rId6"/>
    <p:sldId id="319" r:id="rId7"/>
    <p:sldId id="325" r:id="rId8"/>
    <p:sldId id="335" r:id="rId9"/>
    <p:sldId id="336" r:id="rId10"/>
    <p:sldId id="337" r:id="rId11"/>
    <p:sldId id="341" r:id="rId12"/>
    <p:sldId id="344" r:id="rId13"/>
    <p:sldId id="343" r:id="rId14"/>
    <p:sldId id="338" r:id="rId15"/>
    <p:sldId id="339" r:id="rId16"/>
    <p:sldId id="340" r:id="rId17"/>
    <p:sldId id="333" r:id="rId18"/>
    <p:sldId id="334" r:id="rId19"/>
    <p:sldId id="324" r:id="rId20"/>
    <p:sldId id="327" r:id="rId21"/>
    <p:sldId id="321" r:id="rId22"/>
    <p:sldId id="323" r:id="rId23"/>
    <p:sldId id="328" r:id="rId24"/>
    <p:sldId id="322" r:id="rId25"/>
    <p:sldId id="326" r:id="rId26"/>
    <p:sldId id="330" r:id="rId27"/>
    <p:sldId id="309" r:id="rId28"/>
    <p:sldId id="331" r:id="rId29"/>
    <p:sldId id="285" r:id="rId30"/>
    <p:sldId id="302" r:id="rId31"/>
    <p:sldId id="332" r:id="rId32"/>
    <p:sldId id="342" r:id="rId33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m" initials="T" lastIdx="7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AD00"/>
    <a:srgbClr val="A180E4"/>
    <a:srgbClr val="0209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817" autoAdjust="0"/>
    <p:restoredTop sz="91139" autoAdjust="0"/>
  </p:normalViewPr>
  <p:slideViewPr>
    <p:cSldViewPr>
      <p:cViewPr varScale="1">
        <p:scale>
          <a:sx n="52" d="100"/>
          <a:sy n="52" d="100"/>
        </p:scale>
        <p:origin x="62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-39744"/>
    </p:cViewPr>
  </p:sorterViewPr>
  <p:notesViewPr>
    <p:cSldViewPr>
      <p:cViewPr varScale="1">
        <p:scale>
          <a:sx n="62" d="100"/>
          <a:sy n="62" d="100"/>
        </p:scale>
        <p:origin x="66" y="10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8440" cy="3505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10" y="0"/>
            <a:ext cx="4028440" cy="3505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FEF781-0DA5-4A21-B949-1DDF30770447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664"/>
            <a:ext cx="4028440" cy="3505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10" y="6658664"/>
            <a:ext cx="4028440" cy="3505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B6E84-9676-4903-BC84-3C92271F8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7499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8440" cy="3505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10" y="0"/>
            <a:ext cx="4028440" cy="3505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268A61-682F-473E-970E-7B8F236923A5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1"/>
            <a:ext cx="7437120" cy="31546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58664"/>
            <a:ext cx="4028440" cy="3505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10" y="6658664"/>
            <a:ext cx="4028440" cy="3505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F809D-5731-45C8-A31C-D86A65567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144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Or, even though they aren’t allowed to charge higher premiums for sicker</a:t>
            </a:r>
            <a:r>
              <a:rPr lang="en-US" baseline="0" dirty="0" smtClean="0"/>
              <a:t> populations, they can, in subsequent years, charge more in places where their own costs turn out to be higher – for </a:t>
            </a:r>
            <a:r>
              <a:rPr lang="en-US" baseline="0" dirty="0" err="1" smtClean="0"/>
              <a:t>whatver</a:t>
            </a:r>
            <a:r>
              <a:rPr lang="en-US" baseline="0" dirty="0" smtClean="0"/>
              <a:t> reason.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D40F4-330D-4405-AF9D-DC3BCF59065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062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Or, even though they aren’t allowed to charge higher premiums for sicker</a:t>
            </a:r>
            <a:r>
              <a:rPr lang="en-US" baseline="0" dirty="0" smtClean="0"/>
              <a:t> populations, they can, in subsequent years, charge more in places where their own costs turn out to be higher – for </a:t>
            </a:r>
            <a:r>
              <a:rPr lang="en-US" baseline="0" dirty="0" err="1" smtClean="0"/>
              <a:t>whatver</a:t>
            </a:r>
            <a:r>
              <a:rPr lang="en-US" baseline="0" dirty="0" smtClean="0"/>
              <a:t> reason.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D40F4-330D-4405-AF9D-DC3BCF59065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175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invGray">
          <a:xfrm>
            <a:off x="-12290" y="510540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58952"/>
            <a:ext cx="8229600" cy="1828800"/>
          </a:xfrm>
          <a:solidFill>
            <a:srgbClr val="000066"/>
          </a:solidFill>
        </p:spPr>
        <p:txBody>
          <a:bodyPr vert="horz" lIns="91440" tIns="0" rIns="91440" bIns="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3048000"/>
            <a:ext cx="8229600" cy="1371600"/>
          </a:xfrm>
        </p:spPr>
        <p:txBody>
          <a:bodyPr lIns="146304" tIns="0" rIns="45720" bIns="0" anchor="t">
            <a:normAutofit/>
          </a:bodyPr>
          <a:lstStyle>
            <a:lvl1pPr marL="0" indent="0" eaLnBrk="1" latinLnBrk="0" hangingPunct="1">
              <a:buNone/>
              <a:defRPr sz="2800">
                <a:solidFill>
                  <a:srgbClr val="FFC800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dirty="0" smtClean="0"/>
              <a:t>Click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400300" y="5334000"/>
            <a:ext cx="4343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baseline="0" dirty="0" smtClean="0">
                <a:solidFill>
                  <a:prstClr val="black"/>
                </a:solidFill>
              </a:rPr>
              <a:t>Timothy D. McBride,  Abigail R. Barker, Leah Kemper,</a:t>
            </a:r>
          </a:p>
          <a:p>
            <a:pPr algn="ctr"/>
            <a:r>
              <a:rPr lang="en-US" sz="1400" b="1" baseline="0" dirty="0" smtClean="0">
                <a:solidFill>
                  <a:prstClr val="black"/>
                </a:solidFill>
              </a:rPr>
              <a:t>Keith Mueller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baseline="0" dirty="0" smtClean="0">
                <a:solidFill>
                  <a:prstClr val="black"/>
                </a:solidFill>
              </a:rPr>
              <a:t>RUPRI </a:t>
            </a:r>
            <a:r>
              <a:rPr lang="en-US" sz="1400" b="1" baseline="0" dirty="0">
                <a:solidFill>
                  <a:prstClr val="black"/>
                </a:solidFill>
              </a:rPr>
              <a:t>Center for Rural Health Policy </a:t>
            </a:r>
            <a:r>
              <a:rPr lang="en-US" sz="1400" b="1" baseline="0" dirty="0" smtClean="0">
                <a:solidFill>
                  <a:prstClr val="black"/>
                </a:solidFill>
              </a:rPr>
              <a:t>Analysis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baseline="0" dirty="0" smtClean="0">
                <a:solidFill>
                  <a:prstClr val="black"/>
                </a:solidFill>
              </a:rPr>
              <a:t>Brown School, Washington University in St. Louis</a:t>
            </a:r>
          </a:p>
          <a:p>
            <a:pPr algn="ctr"/>
            <a:r>
              <a:rPr lang="en-US" sz="1400" b="1" baseline="0" dirty="0" smtClean="0">
                <a:solidFill>
                  <a:srgbClr val="0000CC"/>
                </a:solidFill>
              </a:rPr>
              <a:t>tmcbride@wustl.edu</a:t>
            </a:r>
            <a:endParaRPr lang="en-US" sz="1400" b="1" baseline="0" dirty="0">
              <a:solidFill>
                <a:srgbClr val="0000CC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621055"/>
            <a:ext cx="1981200" cy="831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5336309"/>
            <a:ext cx="1375006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7862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23360" cy="4572000"/>
          </a:xfrm>
        </p:spPr>
        <p:txBody>
          <a:bodyPr lIns="0">
            <a:no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800" baseline="0"/>
            </a:lvl1pPr>
            <a:lvl2pPr>
              <a:spcBef>
                <a:spcPts val="0"/>
              </a:spcBef>
              <a:spcAft>
                <a:spcPts val="1200"/>
              </a:spcAft>
              <a:defRPr sz="2400" baseline="0"/>
            </a:lvl2pPr>
            <a:lvl3pPr>
              <a:spcBef>
                <a:spcPts val="0"/>
              </a:spcBef>
              <a:spcAft>
                <a:spcPts val="1200"/>
              </a:spcAft>
              <a:defRPr sz="2000" baseline="0"/>
            </a:lvl3pPr>
            <a:lvl4pPr>
              <a:spcBef>
                <a:spcPts val="0"/>
              </a:spcBef>
              <a:spcAft>
                <a:spcPts val="1200"/>
              </a:spcAft>
              <a:defRPr sz="1800" baseline="0"/>
            </a:lvl4pPr>
            <a:lvl5pPr>
              <a:spcBef>
                <a:spcPts val="0"/>
              </a:spcBef>
              <a:spcAft>
                <a:spcPts val="1200"/>
              </a:spcAft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402336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6096000"/>
            <a:ext cx="9144000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78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52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52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CD8C85-B5EE-414B-A598-DFD51D221065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84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invGray">
          <a:xfrm>
            <a:off x="-12290" y="510540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58952"/>
            <a:ext cx="8229600" cy="1828800"/>
          </a:xfrm>
          <a:solidFill>
            <a:srgbClr val="000066"/>
          </a:solidFill>
        </p:spPr>
        <p:txBody>
          <a:bodyPr vert="horz" lIns="91440" tIns="0" rIns="91440" bIns="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3048000"/>
            <a:ext cx="8229600" cy="1371600"/>
          </a:xfrm>
        </p:spPr>
        <p:txBody>
          <a:bodyPr lIns="146304" tIns="0" rIns="45720" bIns="0" anchor="t">
            <a:normAutofit/>
          </a:bodyPr>
          <a:lstStyle>
            <a:lvl1pPr marL="0" indent="0" eaLnBrk="1" latinLnBrk="0" hangingPunct="1">
              <a:buNone/>
              <a:defRPr sz="2800">
                <a:solidFill>
                  <a:srgbClr val="FFC800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dirty="0" smtClean="0"/>
              <a:t>Click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400300" y="5334000"/>
            <a:ext cx="4343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baseline="0" dirty="0" smtClean="0">
                <a:solidFill>
                  <a:prstClr val="black"/>
                </a:solidFill>
              </a:rPr>
              <a:t>Timothy D. McBride,  Abigail R. Barker, Leah Kemper,</a:t>
            </a:r>
          </a:p>
          <a:p>
            <a:pPr algn="ctr"/>
            <a:r>
              <a:rPr lang="en-US" sz="1400" b="1" baseline="0" dirty="0" smtClean="0">
                <a:solidFill>
                  <a:prstClr val="black"/>
                </a:solidFill>
              </a:rPr>
              <a:t>Keith Mueller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baseline="0" dirty="0" smtClean="0">
                <a:solidFill>
                  <a:prstClr val="black"/>
                </a:solidFill>
              </a:rPr>
              <a:t>RUPRI </a:t>
            </a:r>
            <a:r>
              <a:rPr lang="en-US" sz="1400" b="1" baseline="0" dirty="0">
                <a:solidFill>
                  <a:prstClr val="black"/>
                </a:solidFill>
              </a:rPr>
              <a:t>Center for Rural Health Policy </a:t>
            </a:r>
            <a:r>
              <a:rPr lang="en-US" sz="1400" b="1" baseline="0" dirty="0" smtClean="0">
                <a:solidFill>
                  <a:prstClr val="black"/>
                </a:solidFill>
              </a:rPr>
              <a:t>Analysis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baseline="0" dirty="0" smtClean="0">
                <a:solidFill>
                  <a:prstClr val="black"/>
                </a:solidFill>
              </a:rPr>
              <a:t>Brown School, Washington University in St. Louis</a:t>
            </a:r>
          </a:p>
          <a:p>
            <a:pPr algn="ctr"/>
            <a:r>
              <a:rPr lang="en-US" sz="1400" b="1" baseline="0" dirty="0" smtClean="0">
                <a:solidFill>
                  <a:srgbClr val="0000CC"/>
                </a:solidFill>
              </a:rPr>
              <a:t>tmcbride@wustl.edu</a:t>
            </a:r>
            <a:endParaRPr lang="en-US" sz="1400" b="1" baseline="0" dirty="0">
              <a:solidFill>
                <a:srgbClr val="0000CC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621055"/>
            <a:ext cx="1981200" cy="831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5336309"/>
            <a:ext cx="1375006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7862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23360" cy="4572000"/>
          </a:xfrm>
        </p:spPr>
        <p:txBody>
          <a:bodyPr lIns="0">
            <a:no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800" baseline="0"/>
            </a:lvl1pPr>
            <a:lvl2pPr>
              <a:spcBef>
                <a:spcPts val="0"/>
              </a:spcBef>
              <a:spcAft>
                <a:spcPts val="1200"/>
              </a:spcAft>
              <a:defRPr sz="2400" baseline="0"/>
            </a:lvl2pPr>
            <a:lvl3pPr>
              <a:spcBef>
                <a:spcPts val="0"/>
              </a:spcBef>
              <a:spcAft>
                <a:spcPts val="1200"/>
              </a:spcAft>
              <a:defRPr sz="2000" baseline="0"/>
            </a:lvl3pPr>
            <a:lvl4pPr>
              <a:spcBef>
                <a:spcPts val="0"/>
              </a:spcBef>
              <a:spcAft>
                <a:spcPts val="1200"/>
              </a:spcAft>
              <a:defRPr sz="1800" baseline="0"/>
            </a:lvl4pPr>
            <a:lvl5pPr>
              <a:spcBef>
                <a:spcPts val="0"/>
              </a:spcBef>
              <a:spcAft>
                <a:spcPts val="1200"/>
              </a:spcAft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402336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6096000"/>
            <a:ext cx="9144000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78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52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52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invGray">
          <a:xfrm>
            <a:off x="-12290" y="510540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58952"/>
            <a:ext cx="8229600" cy="1828800"/>
          </a:xfrm>
          <a:solidFill>
            <a:srgbClr val="000066"/>
          </a:solidFill>
        </p:spPr>
        <p:txBody>
          <a:bodyPr vert="horz" lIns="91440" tIns="0" rIns="91440" bIns="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3048000"/>
            <a:ext cx="8229600" cy="1371600"/>
          </a:xfrm>
        </p:spPr>
        <p:txBody>
          <a:bodyPr lIns="146304" tIns="0" rIns="45720" bIns="0" anchor="t">
            <a:normAutofit/>
          </a:bodyPr>
          <a:lstStyle>
            <a:lvl1pPr marL="0" indent="0" eaLnBrk="1" latinLnBrk="0" hangingPunct="1">
              <a:buNone/>
              <a:defRPr sz="2800">
                <a:solidFill>
                  <a:srgbClr val="FFC800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dirty="0" smtClean="0"/>
              <a:t>Click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400300" y="5334000"/>
            <a:ext cx="4343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baseline="0" dirty="0" smtClean="0">
                <a:solidFill>
                  <a:prstClr val="black"/>
                </a:solidFill>
              </a:rPr>
              <a:t>Timothy D. McBride,  Abigail R. Barker, Leah Kemper,</a:t>
            </a:r>
          </a:p>
          <a:p>
            <a:pPr algn="ctr"/>
            <a:r>
              <a:rPr lang="en-US" sz="1400" b="1" baseline="0" dirty="0" smtClean="0">
                <a:solidFill>
                  <a:prstClr val="black"/>
                </a:solidFill>
              </a:rPr>
              <a:t>Keith Mueller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baseline="0" dirty="0" smtClean="0">
                <a:solidFill>
                  <a:prstClr val="black"/>
                </a:solidFill>
              </a:rPr>
              <a:t>RUPRI </a:t>
            </a:r>
            <a:r>
              <a:rPr lang="en-US" sz="1400" b="1" baseline="0" dirty="0">
                <a:solidFill>
                  <a:prstClr val="black"/>
                </a:solidFill>
              </a:rPr>
              <a:t>Center for Rural Health Policy </a:t>
            </a:r>
            <a:r>
              <a:rPr lang="en-US" sz="1400" b="1" baseline="0" dirty="0" smtClean="0">
                <a:solidFill>
                  <a:prstClr val="black"/>
                </a:solidFill>
              </a:rPr>
              <a:t>Analysis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baseline="0" dirty="0" smtClean="0">
                <a:solidFill>
                  <a:prstClr val="black"/>
                </a:solidFill>
              </a:rPr>
              <a:t>Brown School, Washington University in St. Louis</a:t>
            </a:r>
          </a:p>
          <a:p>
            <a:pPr algn="ctr"/>
            <a:r>
              <a:rPr lang="en-US" sz="1400" b="1" baseline="0" dirty="0" smtClean="0">
                <a:solidFill>
                  <a:srgbClr val="0000CC"/>
                </a:solidFill>
              </a:rPr>
              <a:t>tmcbride@wustl.edu</a:t>
            </a:r>
            <a:endParaRPr lang="en-US" sz="1400" b="1" baseline="0" dirty="0">
              <a:solidFill>
                <a:srgbClr val="0000CC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621055"/>
            <a:ext cx="1981200" cy="831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5336309"/>
            <a:ext cx="1375006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7862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23360" cy="4572000"/>
          </a:xfrm>
        </p:spPr>
        <p:txBody>
          <a:bodyPr lIns="0">
            <a:no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800" baseline="0"/>
            </a:lvl1pPr>
            <a:lvl2pPr>
              <a:spcBef>
                <a:spcPts val="0"/>
              </a:spcBef>
              <a:spcAft>
                <a:spcPts val="1200"/>
              </a:spcAft>
              <a:defRPr sz="2400" baseline="0"/>
            </a:lvl2pPr>
            <a:lvl3pPr>
              <a:spcBef>
                <a:spcPts val="0"/>
              </a:spcBef>
              <a:spcAft>
                <a:spcPts val="1200"/>
              </a:spcAft>
              <a:defRPr sz="2000" baseline="0"/>
            </a:lvl3pPr>
            <a:lvl4pPr>
              <a:spcBef>
                <a:spcPts val="0"/>
              </a:spcBef>
              <a:spcAft>
                <a:spcPts val="1200"/>
              </a:spcAft>
              <a:defRPr sz="1800" baseline="0"/>
            </a:lvl4pPr>
            <a:lvl5pPr>
              <a:spcBef>
                <a:spcPts val="0"/>
              </a:spcBef>
              <a:spcAft>
                <a:spcPts val="1200"/>
              </a:spcAft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402336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6096000"/>
            <a:ext cx="9144000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78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52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52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CD8C85-B5EE-414B-A598-DFD51D221065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84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invGray">
          <a:xfrm>
            <a:off x="-12290" y="510540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58952"/>
            <a:ext cx="8229600" cy="1828800"/>
          </a:xfrm>
          <a:solidFill>
            <a:srgbClr val="000066"/>
          </a:solidFill>
        </p:spPr>
        <p:txBody>
          <a:bodyPr vert="horz" lIns="91440" tIns="0" rIns="91440" bIns="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3048000"/>
            <a:ext cx="8229600" cy="1371600"/>
          </a:xfrm>
        </p:spPr>
        <p:txBody>
          <a:bodyPr lIns="146304" tIns="0" rIns="45720" bIns="0" anchor="t">
            <a:normAutofit/>
          </a:bodyPr>
          <a:lstStyle>
            <a:lvl1pPr marL="0" indent="0" eaLnBrk="1" latinLnBrk="0" hangingPunct="1">
              <a:buNone/>
              <a:defRPr sz="2800">
                <a:solidFill>
                  <a:srgbClr val="FFC800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dirty="0" smtClean="0"/>
              <a:t>Click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400300" y="5334000"/>
            <a:ext cx="4343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baseline="0" dirty="0" smtClean="0">
                <a:solidFill>
                  <a:prstClr val="black"/>
                </a:solidFill>
              </a:rPr>
              <a:t>Timothy D. McBride,  Abigail R. Barker, Leah Kemper,</a:t>
            </a:r>
          </a:p>
          <a:p>
            <a:pPr algn="ctr"/>
            <a:r>
              <a:rPr lang="en-US" sz="1400" b="1" baseline="0" dirty="0" smtClean="0">
                <a:solidFill>
                  <a:prstClr val="black"/>
                </a:solidFill>
              </a:rPr>
              <a:t>Keith Mueller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baseline="0" dirty="0" smtClean="0">
                <a:solidFill>
                  <a:prstClr val="black"/>
                </a:solidFill>
              </a:rPr>
              <a:t>RUPRI </a:t>
            </a:r>
            <a:r>
              <a:rPr lang="en-US" sz="1400" b="1" baseline="0" dirty="0">
                <a:solidFill>
                  <a:prstClr val="black"/>
                </a:solidFill>
              </a:rPr>
              <a:t>Center for Rural Health Policy </a:t>
            </a:r>
            <a:r>
              <a:rPr lang="en-US" sz="1400" b="1" baseline="0" dirty="0" smtClean="0">
                <a:solidFill>
                  <a:prstClr val="black"/>
                </a:solidFill>
              </a:rPr>
              <a:t>Analysis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baseline="0" dirty="0" smtClean="0">
                <a:solidFill>
                  <a:prstClr val="black"/>
                </a:solidFill>
              </a:rPr>
              <a:t>Brown School, Washington University in St. Louis</a:t>
            </a:r>
          </a:p>
          <a:p>
            <a:pPr algn="ctr"/>
            <a:r>
              <a:rPr lang="en-US" sz="1400" b="1" baseline="0" dirty="0" smtClean="0">
                <a:solidFill>
                  <a:srgbClr val="0000CC"/>
                </a:solidFill>
              </a:rPr>
              <a:t>tmcbride@wustl.edu</a:t>
            </a:r>
            <a:endParaRPr lang="en-US" sz="1400" b="1" baseline="0" dirty="0">
              <a:solidFill>
                <a:srgbClr val="0000CC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5336309"/>
            <a:ext cx="1375006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G:\McBride\RUPRI Work\Rupri Logo_fin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544541"/>
            <a:ext cx="2324100" cy="83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62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23360" cy="4572000"/>
          </a:xfrm>
        </p:spPr>
        <p:txBody>
          <a:bodyPr lIns="0">
            <a:no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800" baseline="0"/>
            </a:lvl1pPr>
            <a:lvl2pPr>
              <a:spcBef>
                <a:spcPts val="0"/>
              </a:spcBef>
              <a:spcAft>
                <a:spcPts val="1200"/>
              </a:spcAft>
              <a:defRPr sz="2400" baseline="0"/>
            </a:lvl2pPr>
            <a:lvl3pPr>
              <a:spcBef>
                <a:spcPts val="0"/>
              </a:spcBef>
              <a:spcAft>
                <a:spcPts val="1200"/>
              </a:spcAft>
              <a:defRPr sz="2000" baseline="0"/>
            </a:lvl3pPr>
            <a:lvl4pPr>
              <a:spcBef>
                <a:spcPts val="0"/>
              </a:spcBef>
              <a:spcAft>
                <a:spcPts val="1200"/>
              </a:spcAft>
              <a:defRPr sz="1800" baseline="0"/>
            </a:lvl4pPr>
            <a:lvl5pPr>
              <a:spcBef>
                <a:spcPts val="0"/>
              </a:spcBef>
              <a:spcAft>
                <a:spcPts val="1200"/>
              </a:spcAft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402336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6096000"/>
            <a:ext cx="9144000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78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52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52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CD8C85-B5EE-414B-A598-DFD51D221065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84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7374" y="916859"/>
            <a:ext cx="9144000" cy="45719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0" y="1"/>
            <a:ext cx="9143999" cy="914399"/>
          </a:xfrm>
          <a:prstGeom prst="rect">
            <a:avLst/>
          </a:prstGeom>
          <a:solidFill>
            <a:srgbClr val="000066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"/>
            <a:ext cx="8229600" cy="914398"/>
          </a:xfrm>
          <a:prstGeom prst="rect">
            <a:avLst/>
          </a:prstGeom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0" y="15977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600" b="1">
                <a:solidFill>
                  <a:schemeClr val="bg1"/>
                </a:solidFill>
              </a:defRPr>
            </a:lvl1pPr>
            <a:extLst/>
          </a:lstStyle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 cstate="print"/>
          <a:srcRect l="8108" t="21967" r="8108" b="33844"/>
          <a:stretch>
            <a:fillRect/>
          </a:stretch>
        </p:blipFill>
        <p:spPr bwMode="auto">
          <a:xfrm>
            <a:off x="0" y="6123039"/>
            <a:ext cx="1676400" cy="734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676400" y="6248400"/>
            <a:ext cx="5867400" cy="369332"/>
          </a:xfrm>
          <a:prstGeom prst="rect">
            <a:avLst/>
          </a:prstGeom>
          <a:solidFill>
            <a:srgbClr val="00006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RUPRI</a:t>
            </a:r>
            <a:r>
              <a:rPr lang="en-US" baseline="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Center for Rural Health Policy Analysis</a:t>
            </a:r>
            <a:endParaRPr lang="en-US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invGray">
          <a:xfrm>
            <a:off x="0" y="6050281"/>
            <a:ext cx="9144000" cy="45719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05800" y="6190481"/>
            <a:ext cx="687503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830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ts val="0"/>
        </a:spcBef>
        <a:buClr>
          <a:schemeClr val="accent2"/>
        </a:buClr>
        <a:buSzPct val="90000"/>
        <a:buFont typeface="Wingdings"/>
        <a:buChar char="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ts val="0"/>
        </a:spcBef>
        <a:buClr>
          <a:schemeClr val="accent3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ts val="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ts val="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7374" y="916859"/>
            <a:ext cx="9144000" cy="45719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0" y="1"/>
            <a:ext cx="9143999" cy="914399"/>
          </a:xfrm>
          <a:prstGeom prst="rect">
            <a:avLst/>
          </a:prstGeom>
          <a:solidFill>
            <a:srgbClr val="000066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"/>
            <a:ext cx="8229600" cy="914398"/>
          </a:xfrm>
          <a:prstGeom prst="rect">
            <a:avLst/>
          </a:prstGeom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0" y="15977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600" b="1">
                <a:solidFill>
                  <a:schemeClr val="bg1"/>
                </a:solidFill>
              </a:defRPr>
            </a:lvl1pPr>
            <a:extLst/>
          </a:lstStyle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 l="8108" t="21967" r="8108" b="33844"/>
          <a:stretch>
            <a:fillRect/>
          </a:stretch>
        </p:blipFill>
        <p:spPr bwMode="auto">
          <a:xfrm>
            <a:off x="0" y="6123039"/>
            <a:ext cx="1676400" cy="734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676400" y="6248400"/>
            <a:ext cx="5867400" cy="369332"/>
          </a:xfrm>
          <a:prstGeom prst="rect">
            <a:avLst/>
          </a:prstGeom>
          <a:solidFill>
            <a:srgbClr val="00006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RUPRI</a:t>
            </a:r>
            <a:r>
              <a:rPr lang="en-US" baseline="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Center for Rural Health Policy Analysis</a:t>
            </a:r>
            <a:endParaRPr lang="en-US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invGray">
          <a:xfrm>
            <a:off x="0" y="6050281"/>
            <a:ext cx="9144000" cy="45719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05800" y="6190481"/>
            <a:ext cx="687503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830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ts val="0"/>
        </a:spcBef>
        <a:buClr>
          <a:schemeClr val="accent2"/>
        </a:buClr>
        <a:buSzPct val="90000"/>
        <a:buFont typeface="Wingdings"/>
        <a:buChar char="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ts val="0"/>
        </a:spcBef>
        <a:buClr>
          <a:schemeClr val="accent3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ts val="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ts val="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7374" y="916859"/>
            <a:ext cx="9144000" cy="45719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0" y="1"/>
            <a:ext cx="9143999" cy="914399"/>
          </a:xfrm>
          <a:prstGeom prst="rect">
            <a:avLst/>
          </a:prstGeom>
          <a:solidFill>
            <a:srgbClr val="000066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"/>
            <a:ext cx="8229600" cy="914398"/>
          </a:xfrm>
          <a:prstGeom prst="rect">
            <a:avLst/>
          </a:prstGeom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0" y="15977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600" b="1">
                <a:solidFill>
                  <a:schemeClr val="bg1"/>
                </a:solidFill>
              </a:defRPr>
            </a:lvl1pPr>
            <a:extLst/>
          </a:lstStyle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 cstate="print"/>
          <a:srcRect l="8108" t="21967" r="8108" b="33844"/>
          <a:stretch>
            <a:fillRect/>
          </a:stretch>
        </p:blipFill>
        <p:spPr bwMode="auto">
          <a:xfrm>
            <a:off x="0" y="6123039"/>
            <a:ext cx="1676400" cy="734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676400" y="6248400"/>
            <a:ext cx="5867400" cy="369332"/>
          </a:xfrm>
          <a:prstGeom prst="rect">
            <a:avLst/>
          </a:prstGeom>
          <a:solidFill>
            <a:srgbClr val="00006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RUPRI</a:t>
            </a:r>
            <a:r>
              <a:rPr lang="en-US" baseline="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Center for Rural Health Policy Analysis</a:t>
            </a:r>
            <a:endParaRPr lang="en-US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invGray">
          <a:xfrm>
            <a:off x="0" y="6050281"/>
            <a:ext cx="9144000" cy="45719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05800" y="6190481"/>
            <a:ext cx="687503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830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ts val="0"/>
        </a:spcBef>
        <a:buClr>
          <a:schemeClr val="accent2"/>
        </a:buClr>
        <a:buSzPct val="90000"/>
        <a:buFont typeface="Wingdings"/>
        <a:buChar char="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ts val="0"/>
        </a:spcBef>
        <a:buClr>
          <a:schemeClr val="accent3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ts val="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ts val="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7374" y="916859"/>
            <a:ext cx="9144000" cy="45719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0" y="1"/>
            <a:ext cx="9143999" cy="914399"/>
          </a:xfrm>
          <a:prstGeom prst="rect">
            <a:avLst/>
          </a:prstGeom>
          <a:solidFill>
            <a:srgbClr val="000066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"/>
            <a:ext cx="8229600" cy="914398"/>
          </a:xfrm>
          <a:prstGeom prst="rect">
            <a:avLst/>
          </a:prstGeom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572000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0" y="15977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600" b="1">
                <a:solidFill>
                  <a:schemeClr val="bg1"/>
                </a:solidFill>
              </a:defRPr>
            </a:lvl1pPr>
            <a:extLst/>
          </a:lstStyle>
          <a:p>
            <a:fld id="{6FAAE229-57F1-4DC0-8778-B137740B50C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676400" y="6248400"/>
            <a:ext cx="5867400" cy="369332"/>
          </a:xfrm>
          <a:prstGeom prst="rect">
            <a:avLst/>
          </a:prstGeom>
          <a:solidFill>
            <a:srgbClr val="00006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RUPRI</a:t>
            </a:r>
            <a:r>
              <a:rPr lang="en-US" baseline="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Center for Rural Health Policy Analysis</a:t>
            </a:r>
            <a:endParaRPr lang="en-US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invGray">
          <a:xfrm>
            <a:off x="0" y="6050281"/>
            <a:ext cx="9144000" cy="45719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6133028"/>
            <a:ext cx="687503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G:\McBride\RUPRI Work\Rupri Logo_fina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14028"/>
            <a:ext cx="1372772" cy="49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0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ts val="0"/>
        </a:spcBef>
        <a:buClr>
          <a:schemeClr val="accent2"/>
        </a:buClr>
        <a:buSzPct val="90000"/>
        <a:buFont typeface="Wingdings"/>
        <a:buChar char="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ts val="0"/>
        </a:spcBef>
        <a:buClr>
          <a:schemeClr val="accent3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ts val="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ts val="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Rural Hospital Closures and the State of Rural Health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10208"/>
            <a:ext cx="6400800" cy="1981200"/>
          </a:xfrm>
        </p:spPr>
        <p:txBody>
          <a:bodyPr/>
          <a:lstStyle/>
          <a:p>
            <a:r>
              <a:rPr lang="en-US" sz="2800" b="1" dirty="0" smtClean="0"/>
              <a:t>Timothy </a:t>
            </a:r>
            <a:r>
              <a:rPr lang="en-US" sz="2800" b="1" dirty="0"/>
              <a:t>D. McBride, </a:t>
            </a:r>
            <a:r>
              <a:rPr lang="en-US" sz="2800" b="1" dirty="0" smtClean="0"/>
              <a:t>PhD</a:t>
            </a:r>
          </a:p>
          <a:p>
            <a:r>
              <a:rPr lang="en-US" sz="1800" i="1" dirty="0" smtClean="0"/>
              <a:t>Brown School</a:t>
            </a:r>
          </a:p>
          <a:p>
            <a:r>
              <a:rPr lang="en-US" sz="1800" i="1" dirty="0" smtClean="0"/>
              <a:t>Center for Health Economics and Policy</a:t>
            </a:r>
          </a:p>
          <a:p>
            <a:r>
              <a:rPr lang="en-US" sz="1800" i="1" dirty="0" smtClean="0"/>
              <a:t>Washington University in St. Louis</a:t>
            </a:r>
          </a:p>
          <a:p>
            <a:r>
              <a:rPr lang="en-US" sz="1800" i="1" dirty="0" smtClean="0"/>
              <a:t>RUPRI Center for Rural Health Policy Analysis</a:t>
            </a:r>
          </a:p>
          <a:p>
            <a:endParaRPr lang="en-US" sz="2000" i="1" dirty="0"/>
          </a:p>
          <a:p>
            <a:endParaRPr lang="en-US" sz="2000" i="1" dirty="0" smtClean="0"/>
          </a:p>
          <a:p>
            <a:r>
              <a:rPr lang="en-US" sz="2000" i="1" dirty="0" smtClean="0"/>
              <a:t>May 2018</a:t>
            </a:r>
            <a:endParaRPr lang="en-US" sz="2000" i="1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3437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Briefing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Excerpt from briefing given for Senate Finance staff, April 24, 2018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Presenters: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Mark Holmes and George Pink, UNC-Chapel Hill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Keith Mueller, University of Iowa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Tim McBride, Washington University in St. Louis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Focus primarily was on rural hospital closures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Background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Why are hospitals closing?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Policy options?</a:t>
            </a:r>
            <a:endParaRPr lang="en-US" dirty="0"/>
          </a:p>
          <a:p>
            <a:pPr>
              <a:spcAft>
                <a:spcPts val="600"/>
              </a:spcAft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5036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Rural Hospital Closures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10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854" y="924060"/>
            <a:ext cx="6658291" cy="500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5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57540"/>
            <a:ext cx="7571557" cy="568572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5105400" y="2438400"/>
            <a:ext cx="533400" cy="381000"/>
          </a:xfrm>
          <a:prstGeom prst="ellipse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82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81000"/>
            <a:ext cx="7448366" cy="559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18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04800"/>
            <a:ext cx="7380035" cy="555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76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Missouri Rural Hospital Closures (since 2014)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8829" y="3032915"/>
            <a:ext cx="5508245" cy="2438400"/>
          </a:xfrm>
        </p:spPr>
        <p:txBody>
          <a:bodyPr/>
          <a:lstStyle/>
          <a:p>
            <a:r>
              <a:rPr lang="en-US" sz="2000" dirty="0" smtClean="0"/>
              <a:t>In financial distress and close to closure</a:t>
            </a:r>
          </a:p>
          <a:p>
            <a:pPr lvl="2"/>
            <a:r>
              <a:rPr lang="en-US" sz="1600" b="1" dirty="0" smtClean="0"/>
              <a:t>Southeast </a:t>
            </a:r>
            <a:r>
              <a:rPr lang="en-US" sz="1600" b="1" dirty="0"/>
              <a:t>Health Center Ripley County, </a:t>
            </a:r>
            <a:r>
              <a:rPr lang="en-US" sz="1600" dirty="0"/>
              <a:t>Doniphan, MO (not yet announced, but expected soon unless a new buyer is located)</a:t>
            </a:r>
          </a:p>
          <a:p>
            <a:pPr lvl="2"/>
            <a:r>
              <a:rPr lang="en-US" sz="1600" b="1" dirty="0" smtClean="0"/>
              <a:t>Iron </a:t>
            </a:r>
            <a:r>
              <a:rPr lang="en-US" sz="1600" b="1" dirty="0"/>
              <a:t>County Medical Center</a:t>
            </a:r>
            <a:r>
              <a:rPr lang="en-US" sz="1600" dirty="0"/>
              <a:t>, Pilot Knob, </a:t>
            </a:r>
            <a:r>
              <a:rPr lang="en-US" sz="1600" dirty="0" smtClean="0"/>
              <a:t>MO (bankruptcy)</a:t>
            </a:r>
            <a:endParaRPr lang="en-US" sz="1600" dirty="0"/>
          </a:p>
          <a:p>
            <a:pPr lvl="1"/>
            <a:endParaRPr lang="en-US" i="1" dirty="0" smtClean="0"/>
          </a:p>
          <a:p>
            <a:pPr lvl="2"/>
            <a:endParaRPr lang="en-US" sz="2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151" y="2849452"/>
            <a:ext cx="3314700" cy="2946400"/>
          </a:xfrm>
          <a:prstGeom prst="rect">
            <a:avLst/>
          </a:prstGeom>
        </p:spPr>
      </p:pic>
      <p:sp>
        <p:nvSpPr>
          <p:cNvPr id="6" name="Content Placeholder 4"/>
          <p:cNvSpPr txBox="1">
            <a:spLocks/>
          </p:cNvSpPr>
          <p:nvPr/>
        </p:nvSpPr>
        <p:spPr>
          <a:xfrm>
            <a:off x="168829" y="1263272"/>
            <a:ext cx="8380689" cy="1505390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ts val="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ts val="0"/>
              </a:spcBef>
              <a:buClr>
                <a:schemeClr val="accent3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ts val="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ts val="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spcAft>
                <a:spcPts val="600"/>
              </a:spcAft>
            </a:pPr>
            <a:r>
              <a:rPr lang="en-US" sz="2000" dirty="0" smtClean="0"/>
              <a:t>Closures</a:t>
            </a:r>
          </a:p>
          <a:p>
            <a:pPr lvl="2"/>
            <a:r>
              <a:rPr lang="en-US" sz="1600" b="1" dirty="0" smtClean="0"/>
              <a:t>Twin Rivers Regional Medical Center</a:t>
            </a:r>
            <a:r>
              <a:rPr lang="en-US" sz="1600" dirty="0" smtClean="0"/>
              <a:t>, Kennett, MO in 2018 (116 beds)</a:t>
            </a:r>
          </a:p>
          <a:p>
            <a:pPr lvl="2"/>
            <a:r>
              <a:rPr lang="en-US" sz="1600" b="1" dirty="0" err="1" smtClean="0"/>
              <a:t>SoutheastHEALTH</a:t>
            </a:r>
            <a:r>
              <a:rPr lang="en-US" sz="1600" b="1" dirty="0" smtClean="0"/>
              <a:t> Center of Reynolds County</a:t>
            </a:r>
            <a:r>
              <a:rPr lang="en-US" sz="1600" dirty="0" smtClean="0"/>
              <a:t>, Ellington MO in 2016 (21 beds)</a:t>
            </a:r>
          </a:p>
          <a:p>
            <a:pPr lvl="2"/>
            <a:r>
              <a:rPr lang="en-US" sz="1600" b="1" dirty="0" smtClean="0"/>
              <a:t>Parkland Health Center</a:t>
            </a:r>
            <a:r>
              <a:rPr lang="en-US" sz="1600" dirty="0" smtClean="0"/>
              <a:t>, Farmington MO in 2015 (98 beds)</a:t>
            </a:r>
          </a:p>
          <a:p>
            <a:pPr lvl="2"/>
            <a:r>
              <a:rPr lang="en-US" sz="1600" b="1" dirty="0" smtClean="0"/>
              <a:t>Sac-Osage Hospital</a:t>
            </a:r>
            <a:r>
              <a:rPr lang="en-US" sz="1600" dirty="0" smtClean="0"/>
              <a:t>, Osceola MO in 2014 (47 beds)</a:t>
            </a:r>
          </a:p>
        </p:txBody>
      </p:sp>
      <p:sp>
        <p:nvSpPr>
          <p:cNvPr id="3" name="Oval 2"/>
          <p:cNvSpPr/>
          <p:nvPr/>
        </p:nvSpPr>
        <p:spPr>
          <a:xfrm>
            <a:off x="6380916" y="4193262"/>
            <a:ext cx="381000" cy="3810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712372" y="4755709"/>
            <a:ext cx="381000" cy="3810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932296" y="4361506"/>
            <a:ext cx="381000" cy="3810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215251" y="5317532"/>
            <a:ext cx="381000" cy="3810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12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Missouri Rural Hospital Closures (since 2014)</a:t>
            </a:r>
            <a:endParaRPr lang="en-US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71600"/>
            <a:ext cx="4371113" cy="1066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675" y="1053997"/>
            <a:ext cx="3105599" cy="24816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21" y="2669309"/>
            <a:ext cx="4549029" cy="32581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Content Placeholder 4"/>
          <p:cNvSpPr txBox="1">
            <a:spLocks/>
          </p:cNvSpPr>
          <p:nvPr/>
        </p:nvSpPr>
        <p:spPr>
          <a:xfrm>
            <a:off x="5181600" y="3626974"/>
            <a:ext cx="3809999" cy="2469026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ts val="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ts val="0"/>
              </a:spcBef>
              <a:buClr>
                <a:schemeClr val="accent3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ts val="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ts val="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en-US" sz="1600" dirty="0" smtClean="0"/>
              <a:t>Dr</a:t>
            </a:r>
            <a:r>
              <a:rPr lang="en-US" sz="1600" dirty="0"/>
              <a:t>. Randall </a:t>
            </a:r>
            <a:r>
              <a:rPr lang="en-US" sz="1600" dirty="0" smtClean="0"/>
              <a:t>Williams: </a:t>
            </a:r>
            <a:r>
              <a:rPr lang="en-US" sz="1600" i="1" dirty="0" smtClean="0"/>
              <a:t>“</a:t>
            </a:r>
            <a:r>
              <a:rPr lang="en-US" sz="1600" i="1" dirty="0"/>
              <a:t>I am surrounded by heroes in this </a:t>
            </a:r>
            <a:r>
              <a:rPr lang="en-US" sz="1600" i="1" dirty="0" smtClean="0"/>
              <a:t>room. This </a:t>
            </a:r>
            <a:r>
              <a:rPr lang="en-US" sz="1600" i="1" dirty="0"/>
              <a:t>could have been a problem you run away from, so I just can’t thank you enough from the health care community for your vision and your willingness to take on this </a:t>
            </a:r>
            <a:r>
              <a:rPr lang="en-US" sz="1600" i="1" dirty="0" smtClean="0"/>
              <a:t>challenge…We’re </a:t>
            </a:r>
            <a:r>
              <a:rPr lang="en-US" sz="1600" i="1" dirty="0"/>
              <a:t>working with county commissioners. We’re getting every resource. We are paving a way to make that happen.”</a:t>
            </a:r>
          </a:p>
        </p:txBody>
      </p:sp>
    </p:spTree>
    <p:extLst>
      <p:ext uri="{BB962C8B-B14F-4D97-AF65-F5344CB8AC3E}">
        <p14:creationId xmlns:p14="http://schemas.microsoft.com/office/powerpoint/2010/main" val="24152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Financial distress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sz="2000" dirty="0" smtClean="0"/>
              <a:t>Causes of financial distress and closure are multi-</a:t>
            </a:r>
            <a:r>
              <a:rPr lang="en-US" sz="2000" dirty="0" err="1" smtClean="0"/>
              <a:t>facted</a:t>
            </a:r>
            <a:r>
              <a:rPr lang="en-US" sz="2000" dirty="0" smtClean="0"/>
              <a:t> and complex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Long-term unprofitability is a major cause</a:t>
            </a:r>
          </a:p>
          <a:p>
            <a:pPr lvl="1">
              <a:spcAft>
                <a:spcPts val="600"/>
              </a:spcAft>
            </a:pPr>
            <a:r>
              <a:rPr lang="en-US" sz="1800" dirty="0" smtClean="0"/>
              <a:t>Many factors go into contributing to long-term unprofitability</a:t>
            </a:r>
          </a:p>
          <a:p>
            <a:pPr lvl="2">
              <a:spcAft>
                <a:spcPts val="600"/>
              </a:spcAft>
            </a:pPr>
            <a:r>
              <a:rPr lang="en-US" sz="1800" dirty="0" smtClean="0"/>
              <a:t>Low volumes</a:t>
            </a:r>
          </a:p>
          <a:p>
            <a:pPr lvl="2">
              <a:spcAft>
                <a:spcPts val="600"/>
              </a:spcAft>
            </a:pPr>
            <a:r>
              <a:rPr lang="en-US" sz="1800" dirty="0" smtClean="0"/>
              <a:t>Market structure</a:t>
            </a:r>
          </a:p>
          <a:p>
            <a:pPr lvl="2">
              <a:spcAft>
                <a:spcPts val="600"/>
              </a:spcAft>
            </a:pPr>
            <a:r>
              <a:rPr lang="en-US" sz="1800" dirty="0" smtClean="0"/>
              <a:t>Population served (older, sicker, lower incomes)</a:t>
            </a:r>
          </a:p>
          <a:p>
            <a:pPr lvl="2">
              <a:spcAft>
                <a:spcPts val="600"/>
              </a:spcAft>
            </a:pPr>
            <a:r>
              <a:rPr lang="en-US" sz="1800" dirty="0" smtClean="0"/>
              <a:t>Service mix</a:t>
            </a:r>
          </a:p>
          <a:p>
            <a:pPr lvl="2">
              <a:spcAft>
                <a:spcPts val="600"/>
              </a:spcAft>
            </a:pPr>
            <a:r>
              <a:rPr lang="en-US" sz="1800" dirty="0" smtClean="0"/>
              <a:t>Workforce issues</a:t>
            </a:r>
          </a:p>
          <a:p>
            <a:pPr lvl="2">
              <a:spcAft>
                <a:spcPts val="600"/>
              </a:spcAft>
            </a:pPr>
            <a:r>
              <a:rPr lang="en-US" sz="1800" dirty="0" smtClean="0"/>
              <a:t>Technology challenges</a:t>
            </a:r>
          </a:p>
          <a:p>
            <a:pPr lvl="2">
              <a:spcAft>
                <a:spcPts val="600"/>
              </a:spcAft>
            </a:pPr>
            <a:r>
              <a:rPr lang="en-US" sz="1800" dirty="0" smtClean="0"/>
              <a:t>Policy challenges: lack of Medicaid expansion, low payment, Medicare payment changes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The South has the greatest number of rural hospitals at high risk of financial distress</a:t>
            </a:r>
            <a:endParaRPr lang="en-US" sz="2000" dirty="0"/>
          </a:p>
          <a:p>
            <a:pPr>
              <a:spcAft>
                <a:spcPts val="600"/>
              </a:spcAft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75727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04800"/>
            <a:ext cx="7600714" cy="57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10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81000"/>
            <a:ext cx="7559545" cy="560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02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81000"/>
            <a:ext cx="7407083" cy="557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7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Why are rural health systems stressed?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36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57200"/>
            <a:ext cx="6464821" cy="55869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34200" y="1524000"/>
            <a:ext cx="1905000" cy="28623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>
                <a:solidFill>
                  <a:srgbClr val="FF0000"/>
                </a:solidFill>
              </a:rPr>
              <a:t>Nonmetro</a:t>
            </a:r>
            <a:r>
              <a:rPr lang="en-US" dirty="0" smtClean="0">
                <a:solidFill>
                  <a:srgbClr val="FF0000"/>
                </a:solidFill>
              </a:rPr>
              <a:t> areas have NOT recovered to the employment levels they held prior to the Great Recession.</a:t>
            </a:r>
          </a:p>
          <a:p>
            <a:pPr algn="r"/>
            <a:endParaRPr lang="en-US" dirty="0">
              <a:solidFill>
                <a:srgbClr val="FF0000"/>
              </a:solidFill>
            </a:endParaRPr>
          </a:p>
          <a:p>
            <a:pPr algn="r"/>
            <a:r>
              <a:rPr lang="en-US" dirty="0" smtClean="0">
                <a:solidFill>
                  <a:srgbClr val="FF0000"/>
                </a:solidFill>
              </a:rPr>
              <a:t>Metro areas had by mid 2013.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62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90600"/>
            <a:ext cx="6355093" cy="50810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34200" y="1524000"/>
            <a:ext cx="1905000" cy="25853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Though poverty rates fell significantly until the early 1970s, </a:t>
            </a:r>
            <a:r>
              <a:rPr lang="en-US" dirty="0" err="1" smtClean="0">
                <a:solidFill>
                  <a:srgbClr val="FF0000"/>
                </a:solidFill>
              </a:rPr>
              <a:t>nonmetro</a:t>
            </a:r>
            <a:r>
              <a:rPr lang="en-US" dirty="0" smtClean="0">
                <a:solidFill>
                  <a:srgbClr val="FF0000"/>
                </a:solidFill>
              </a:rPr>
              <a:t> poverty rates have always been higher than metro poverty rates.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11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38200"/>
            <a:ext cx="6381750" cy="51054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34200" y="1524000"/>
            <a:ext cx="1905000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Some rural areas in the U.S. have significantly higher poverty rates; mostly in the rural South and Southwest, Appalachia.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3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1000"/>
            <a:ext cx="6348997" cy="57150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34200" y="1524000"/>
            <a:ext cx="1905000" cy="31393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Since the 1980s, population growth has lagged in </a:t>
            </a:r>
            <a:r>
              <a:rPr lang="en-US" dirty="0" err="1" smtClean="0">
                <a:solidFill>
                  <a:srgbClr val="FF0000"/>
                </a:solidFill>
              </a:rPr>
              <a:t>nonmetro</a:t>
            </a:r>
            <a:r>
              <a:rPr lang="en-US" dirty="0" smtClean="0">
                <a:solidFill>
                  <a:srgbClr val="FF0000"/>
                </a:solidFill>
              </a:rPr>
              <a:t> areas as compared to metro areas.</a:t>
            </a:r>
          </a:p>
          <a:p>
            <a:pPr algn="r"/>
            <a:endParaRPr lang="en-US" dirty="0">
              <a:solidFill>
                <a:srgbClr val="FF0000"/>
              </a:solidFill>
            </a:endParaRPr>
          </a:p>
          <a:p>
            <a:pPr algn="r"/>
            <a:r>
              <a:rPr lang="en-US" dirty="0" smtClean="0">
                <a:solidFill>
                  <a:srgbClr val="FF0000"/>
                </a:solidFill>
              </a:rPr>
              <a:t>Depopulation occurred after Great recession.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71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5830281" cy="58414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53200" y="1524000"/>
            <a:ext cx="2286000" cy="31393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More than a third of the counties in the U.S. experienced population decline over the 2010-16 period.</a:t>
            </a:r>
          </a:p>
          <a:p>
            <a:pPr algn="r"/>
            <a:endParaRPr lang="en-US" dirty="0">
              <a:solidFill>
                <a:srgbClr val="FF0000"/>
              </a:solidFill>
            </a:endParaRPr>
          </a:p>
          <a:p>
            <a:pPr algn="r"/>
            <a:r>
              <a:rPr lang="en-US" dirty="0" smtClean="0">
                <a:solidFill>
                  <a:srgbClr val="FF0000"/>
                </a:solidFill>
              </a:rPr>
              <a:t>Almost all </a:t>
            </a:r>
            <a:r>
              <a:rPr lang="en-US" dirty="0" err="1" smtClean="0">
                <a:solidFill>
                  <a:srgbClr val="FF0000"/>
                </a:solidFill>
              </a:rPr>
              <a:t>nonmetro</a:t>
            </a:r>
            <a:r>
              <a:rPr lang="en-US" dirty="0" smtClean="0">
                <a:solidFill>
                  <a:srgbClr val="FF0000"/>
                </a:solidFill>
              </a:rPr>
              <a:t> counties had population growth below 4.5%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64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"/>
            <a:ext cx="5911602" cy="59229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32076" y="4495800"/>
            <a:ext cx="2514600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rgbClr val="FF0000"/>
                </a:solidFill>
              </a:rPr>
              <a:t>Map shows two reasons for this: migration to retirement/recreation counties, but also loss of population elsewhere.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32076" y="1219200"/>
            <a:ext cx="2514600" cy="280076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 smtClean="0">
                <a:solidFill>
                  <a:srgbClr val="FF0000"/>
                </a:solidFill>
              </a:rPr>
              <a:t>Median age:</a:t>
            </a:r>
          </a:p>
          <a:p>
            <a:pPr algn="r"/>
            <a:r>
              <a:rPr lang="en-US" sz="1600" dirty="0" smtClean="0">
                <a:solidFill>
                  <a:srgbClr val="FF0000"/>
                </a:solidFill>
              </a:rPr>
              <a:t>Rural 43, Urban 36</a:t>
            </a:r>
          </a:p>
          <a:p>
            <a:pPr algn="r"/>
            <a:endParaRPr lang="en-US" sz="1600" dirty="0">
              <a:solidFill>
                <a:srgbClr val="FF0000"/>
              </a:solidFill>
            </a:endParaRPr>
          </a:p>
          <a:p>
            <a:pPr algn="r"/>
            <a:r>
              <a:rPr lang="en-US" sz="1600" i="1" dirty="0" smtClean="0">
                <a:solidFill>
                  <a:srgbClr val="FF0000"/>
                </a:solidFill>
              </a:rPr>
              <a:t>% of population age 65+:</a:t>
            </a:r>
          </a:p>
          <a:p>
            <a:pPr algn="r"/>
            <a:r>
              <a:rPr lang="en-US" sz="1600" dirty="0" smtClean="0">
                <a:solidFill>
                  <a:srgbClr val="FF0000"/>
                </a:solidFill>
              </a:rPr>
              <a:t>Rural 17.2%, Urban 12.8%</a:t>
            </a:r>
          </a:p>
          <a:p>
            <a:pPr algn="r"/>
            <a:endParaRPr lang="en-US" sz="1600" dirty="0" smtClean="0">
              <a:solidFill>
                <a:srgbClr val="FF0000"/>
              </a:solidFill>
            </a:endParaRPr>
          </a:p>
          <a:p>
            <a:pPr algn="r"/>
            <a:r>
              <a:rPr lang="en-US" sz="1600" dirty="0">
                <a:solidFill>
                  <a:srgbClr val="FF0000"/>
                </a:solidFill>
              </a:rPr>
              <a:t>A</a:t>
            </a:r>
            <a:r>
              <a:rPr lang="en-US" sz="1600" dirty="0" smtClean="0">
                <a:solidFill>
                  <a:srgbClr val="FF0000"/>
                </a:solidFill>
              </a:rPr>
              <a:t>ged population will double from 2000 to 2030!</a:t>
            </a:r>
          </a:p>
          <a:p>
            <a:pPr algn="r"/>
            <a:endParaRPr lang="en-US" sz="1600" dirty="0" smtClean="0">
              <a:solidFill>
                <a:srgbClr val="FF0000"/>
              </a:solidFill>
            </a:endParaRPr>
          </a:p>
          <a:p>
            <a:pPr algn="r"/>
            <a:r>
              <a:rPr lang="en-US" sz="1600" dirty="0" smtClean="0">
                <a:solidFill>
                  <a:srgbClr val="FF0000"/>
                </a:solidFill>
              </a:rPr>
              <a:t>Implications </a:t>
            </a:r>
            <a:r>
              <a:rPr lang="en-US" sz="1600" dirty="0">
                <a:solidFill>
                  <a:srgbClr val="FF0000"/>
                </a:solidFill>
              </a:rPr>
              <a:t>for </a:t>
            </a:r>
            <a:r>
              <a:rPr lang="en-US" sz="1600" dirty="0" err="1" smtClean="0">
                <a:solidFill>
                  <a:srgbClr val="FF0000"/>
                </a:solidFill>
              </a:rPr>
              <a:t>Medicare&amp;Medicaid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03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14400"/>
            <a:ext cx="6336805" cy="50688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34200" y="1524000"/>
            <a:ext cx="1905000" cy="28623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A lower proportion (28%&lt;41%) have college education in rural America.</a:t>
            </a:r>
          </a:p>
          <a:p>
            <a:pPr algn="r"/>
            <a:endParaRPr lang="en-US" dirty="0">
              <a:solidFill>
                <a:srgbClr val="FF0000"/>
              </a:solidFill>
            </a:endParaRPr>
          </a:p>
          <a:p>
            <a:pPr algn="r"/>
            <a:r>
              <a:rPr lang="en-US" dirty="0" smtClean="0">
                <a:solidFill>
                  <a:srgbClr val="FF0000"/>
                </a:solidFill>
              </a:rPr>
              <a:t>Implication for opportunities for skilled labor positions.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2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597" y="894583"/>
            <a:ext cx="6336805" cy="506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03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Change in Uninsured Rate in U.S., 2013-16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4613519"/>
              </p:ext>
            </p:extLst>
          </p:nvPr>
        </p:nvGraphicFramePr>
        <p:xfrm>
          <a:off x="457200" y="1371600"/>
          <a:ext cx="82296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2013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2016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Change </a:t>
                      </a:r>
                    </a:p>
                    <a:p>
                      <a:pPr algn="ctr"/>
                      <a:r>
                        <a:rPr lang="en-US" sz="2400" dirty="0" smtClean="0"/>
                        <a:t>2013-16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Nonmetro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12.8%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9.4%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-3.4%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Metro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13.4%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8.7%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-4.7%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All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13.3%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8.8%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-4.5%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4023360"/>
            <a:ext cx="40229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SOURCE: Bureau of the Census, CPS ASEC, 2013-16.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0227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Medicare Advantage Enrollment Growth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004248"/>
            <a:ext cx="6945272" cy="56690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34200" y="1524000"/>
            <a:ext cx="1905000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rgbClr val="FF0000"/>
                </a:solidFill>
              </a:rPr>
              <a:t>Continued steady growth in Medicare Advantage enrollment in rural and urban areas.</a:t>
            </a:r>
          </a:p>
          <a:p>
            <a:pPr algn="r"/>
            <a:endParaRPr lang="en-US" sz="1600" dirty="0">
              <a:solidFill>
                <a:srgbClr val="FF0000"/>
              </a:solidFill>
            </a:endParaRPr>
          </a:p>
          <a:p>
            <a:pPr algn="r"/>
            <a:r>
              <a:rPr lang="en-US" sz="1600" dirty="0" smtClean="0">
                <a:solidFill>
                  <a:srgbClr val="FF0000"/>
                </a:solidFill>
              </a:rPr>
              <a:t>But rural enrollment has always lagged behind urban by about 10 percentage points.</a:t>
            </a:r>
          </a:p>
          <a:p>
            <a:pPr algn="r"/>
            <a:endParaRPr lang="en-US" sz="1600" dirty="0">
              <a:solidFill>
                <a:srgbClr val="FF0000"/>
              </a:solidFill>
            </a:endParaRPr>
          </a:p>
          <a:p>
            <a:pPr algn="r"/>
            <a:r>
              <a:rPr lang="en-US" sz="1600" dirty="0" smtClean="0">
                <a:solidFill>
                  <a:srgbClr val="FF0000"/>
                </a:solidFill>
              </a:rPr>
              <a:t>Implications for rural provider payment.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40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Medicaid Enrollment Growth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479086"/>
            <a:ext cx="78668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Medicaid </a:t>
            </a:r>
            <a:r>
              <a:rPr lang="en-US" sz="2000" dirty="0"/>
              <a:t>and CHIP </a:t>
            </a:r>
            <a:r>
              <a:rPr lang="en-US" sz="2000" dirty="0" smtClean="0"/>
              <a:t>enrollment growth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</a:rPr>
              <a:t>38% growth </a:t>
            </a:r>
            <a:r>
              <a:rPr lang="en-US" sz="2000" dirty="0" smtClean="0"/>
              <a:t>in Medicaid Expansion States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</a:rPr>
              <a:t>12% growth </a:t>
            </a:r>
            <a:r>
              <a:rPr lang="en-US" sz="2000" dirty="0" smtClean="0"/>
              <a:t>in non-expansion states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</a:rPr>
              <a:t>29% growth </a:t>
            </a:r>
            <a:r>
              <a:rPr lang="en-US" sz="2000" dirty="0" smtClean="0"/>
              <a:t>overall in all states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2667000" y="5802525"/>
            <a:ext cx="46589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Source: CMS, January 2018.</a:t>
            </a: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918811"/>
            <a:ext cx="6696075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2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990600"/>
            <a:ext cx="6928625" cy="49298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42925" y="2057400"/>
            <a:ext cx="1905000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0000"/>
                </a:solidFill>
              </a:rPr>
              <a:t>More than 63% of rural hospital inpatient days paid by Medicare and Medicaid; 49% for urban hospitals.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789635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SOURCE: Healthcare Management Partners, LLC, June 2017.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57989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takeaways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72000"/>
          </a:xfrm>
        </p:spPr>
        <p:txBody>
          <a:bodyPr/>
          <a:lstStyle/>
          <a:p>
            <a:pPr>
              <a:spcAft>
                <a:spcPts val="300"/>
              </a:spcAft>
            </a:pPr>
            <a:r>
              <a:rPr lang="en-US" sz="2200" dirty="0" smtClean="0"/>
              <a:t>Many rural hospital closures in recent years nationally</a:t>
            </a:r>
          </a:p>
          <a:p>
            <a:pPr lvl="1">
              <a:spcAft>
                <a:spcPts val="300"/>
              </a:spcAft>
            </a:pPr>
            <a:r>
              <a:rPr lang="en-US" sz="1800" dirty="0" smtClean="0"/>
              <a:t>And a number of other rural hospitals facing significant financial stress</a:t>
            </a:r>
          </a:p>
          <a:p>
            <a:pPr lvl="1">
              <a:spcAft>
                <a:spcPts val="300"/>
              </a:spcAft>
            </a:pPr>
            <a:r>
              <a:rPr lang="en-US" sz="1800" dirty="0" smtClean="0"/>
              <a:t>Missouri: four rural hospital closures since 2014</a:t>
            </a:r>
          </a:p>
          <a:p>
            <a:pPr>
              <a:spcAft>
                <a:spcPts val="300"/>
              </a:spcAft>
            </a:pPr>
            <a:r>
              <a:rPr lang="en-US" sz="2200" dirty="0" smtClean="0"/>
              <a:t>Causes of financial distress and closure are complex and the number of hospitals at risk of financial distress is growing</a:t>
            </a:r>
          </a:p>
          <a:p>
            <a:pPr lvl="1">
              <a:spcAft>
                <a:spcPts val="300"/>
              </a:spcAft>
            </a:pPr>
            <a:r>
              <a:rPr lang="en-US" sz="1600" dirty="0" smtClean="0"/>
              <a:t>Rural America has endured major shocks in the last few decades to its economy</a:t>
            </a:r>
          </a:p>
          <a:p>
            <a:pPr lvl="1">
              <a:spcAft>
                <a:spcPts val="300"/>
              </a:spcAft>
            </a:pPr>
            <a:r>
              <a:rPr lang="en-US" sz="1600" dirty="0" smtClean="0"/>
              <a:t>Like the rest of America, rural America is aging, but a faster rate</a:t>
            </a:r>
          </a:p>
          <a:p>
            <a:pPr lvl="1">
              <a:spcAft>
                <a:spcPts val="300"/>
              </a:spcAft>
            </a:pPr>
            <a:r>
              <a:rPr lang="en-US" sz="1600" dirty="0" smtClean="0"/>
              <a:t>Educational attainment levels are lower</a:t>
            </a:r>
          </a:p>
          <a:p>
            <a:pPr lvl="1">
              <a:spcAft>
                <a:spcPts val="300"/>
              </a:spcAft>
            </a:pPr>
            <a:r>
              <a:rPr lang="en-US" sz="1600" dirty="0" smtClean="0"/>
              <a:t>Payer mix</a:t>
            </a:r>
          </a:p>
          <a:p>
            <a:pPr lvl="2">
              <a:spcAft>
                <a:spcPts val="300"/>
              </a:spcAft>
            </a:pPr>
            <a:r>
              <a:rPr lang="en-US" sz="1600" dirty="0" smtClean="0"/>
              <a:t>Uninsured rates lower since 2013, but drop smaller in rural</a:t>
            </a:r>
          </a:p>
          <a:p>
            <a:pPr lvl="2">
              <a:spcAft>
                <a:spcPts val="300"/>
              </a:spcAft>
            </a:pPr>
            <a:r>
              <a:rPr lang="en-US" sz="1600" dirty="0" smtClean="0"/>
              <a:t>Medicaid coverage growing</a:t>
            </a:r>
            <a:r>
              <a:rPr lang="en-US" sz="1600" dirty="0"/>
              <a:t>, Medicare Advantage growing (and Medicare</a:t>
            </a:r>
            <a:r>
              <a:rPr lang="en-US" sz="1600" dirty="0" smtClean="0"/>
              <a:t>)</a:t>
            </a:r>
          </a:p>
          <a:p>
            <a:pPr lvl="2">
              <a:spcAft>
                <a:spcPts val="300"/>
              </a:spcAft>
            </a:pPr>
            <a:r>
              <a:rPr lang="en-US" sz="1600" dirty="0" smtClean="0"/>
              <a:t>Lack of Medicaid expansion adding to financial stress in some states</a:t>
            </a:r>
          </a:p>
          <a:p>
            <a:pPr lvl="2">
              <a:spcAft>
                <a:spcPts val="300"/>
              </a:spcAft>
            </a:pPr>
            <a:r>
              <a:rPr lang="en-US" sz="1600" dirty="0" smtClean="0"/>
              <a:t>Marketplace enrollment lower in rural</a:t>
            </a:r>
          </a:p>
          <a:p>
            <a:pPr lvl="2">
              <a:spcAft>
                <a:spcPts val="600"/>
              </a:spcAft>
            </a:pPr>
            <a:r>
              <a:rPr lang="en-US" sz="1600" dirty="0" smtClean="0"/>
              <a:t>Overall: rural has higher proportion of funding covered by public funding</a:t>
            </a:r>
          </a:p>
          <a:p>
            <a:pPr lvl="2">
              <a:spcAft>
                <a:spcPts val="600"/>
              </a:spcAft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91597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990600"/>
            <a:ext cx="6777901" cy="505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14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447800"/>
            <a:ext cx="7886700" cy="23622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</a:rPr>
              <a:t>Contact Information</a:t>
            </a:r>
            <a:br>
              <a:rPr lang="en-US" sz="4000" b="1" dirty="0" smtClean="0">
                <a:solidFill>
                  <a:srgbClr val="0070C0"/>
                </a:solidFill>
              </a:rPr>
            </a:br>
            <a:r>
              <a:rPr lang="en-US" sz="4000" dirty="0">
                <a:solidFill>
                  <a:srgbClr val="0070C0"/>
                </a:solidFill>
              </a:rPr>
              <a:t>Timothy McBride</a:t>
            </a:r>
            <a:br>
              <a:rPr lang="en-US" sz="4000" dirty="0">
                <a:solidFill>
                  <a:srgbClr val="0070C0"/>
                </a:solidFill>
              </a:rPr>
            </a:br>
            <a:r>
              <a:rPr lang="en-US" sz="2800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tmcbride@wustl.edu</a:t>
            </a:r>
            <a:endParaRPr lang="en-US" sz="4000" b="1" i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4376171"/>
            <a:ext cx="2757155" cy="996782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4191000"/>
            <a:ext cx="1375006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380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UPRI theme">
  <a:themeElements>
    <a:clrScheme name="Custom 3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0000CC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RUPRI theme">
  <a:themeElements>
    <a:clrScheme name="Custom 3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0000CC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RUPRI theme">
  <a:themeElements>
    <a:clrScheme name="Custom 3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0000CC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RUPRI theme">
  <a:themeElements>
    <a:clrScheme name="Custom 3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0000CC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3828</TotalTime>
  <Words>930</Words>
  <Application>Microsoft Office PowerPoint</Application>
  <PresentationFormat>On-screen Show (4:3)</PresentationFormat>
  <Paragraphs>119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Arial</vt:lpstr>
      <vt:lpstr>Calibri</vt:lpstr>
      <vt:lpstr>Corbel</vt:lpstr>
      <vt:lpstr>Wingdings</vt:lpstr>
      <vt:lpstr>Wingdings 2</vt:lpstr>
      <vt:lpstr>Wingdings 3</vt:lpstr>
      <vt:lpstr>RUPRI theme</vt:lpstr>
      <vt:lpstr>1_RUPRI theme</vt:lpstr>
      <vt:lpstr>2_RUPRI theme</vt:lpstr>
      <vt:lpstr>3_RUPRI theme</vt:lpstr>
      <vt:lpstr>Rural Hospital Closures and the State of Rural Health</vt:lpstr>
      <vt:lpstr>Briefing</vt:lpstr>
      <vt:lpstr>Rural Hospital Closures</vt:lpstr>
      <vt:lpstr>PowerPoint Presentation</vt:lpstr>
      <vt:lpstr>PowerPoint Presentation</vt:lpstr>
      <vt:lpstr>PowerPoint Presentation</vt:lpstr>
      <vt:lpstr>PowerPoint Presentation</vt:lpstr>
      <vt:lpstr>Missouri Rural Hospital Closures (since 2014)</vt:lpstr>
      <vt:lpstr>Missouri Rural Hospital Closures (since 2014)</vt:lpstr>
      <vt:lpstr>Financial distress</vt:lpstr>
      <vt:lpstr>PowerPoint Presentation</vt:lpstr>
      <vt:lpstr>PowerPoint Presentation</vt:lpstr>
      <vt:lpstr>PowerPoint Presentation</vt:lpstr>
      <vt:lpstr>Why are rural health systems stressed?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Change in Uninsured Rate in U.S., 2013-16</vt:lpstr>
      <vt:lpstr>Medicare Advantage Enrollment Growth</vt:lpstr>
      <vt:lpstr>Medicaid Enrollment Growth</vt:lpstr>
      <vt:lpstr>PowerPoint Presentation</vt:lpstr>
      <vt:lpstr>Key takeaways</vt:lpstr>
      <vt:lpstr>PowerPoint Presentation</vt:lpstr>
      <vt:lpstr>Contact Information Timothy McBride tmcbride@wustl.edu</vt:lpstr>
    </vt:vector>
  </TitlesOfParts>
  <Company>Brown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Robust Health Insurance Marketplaces</dc:title>
  <dc:creator>Abigail Barker</dc:creator>
  <cp:lastModifiedBy>Kemna, Luann</cp:lastModifiedBy>
  <cp:revision>164</cp:revision>
  <cp:lastPrinted>2018-02-15T19:15:37Z</cp:lastPrinted>
  <dcterms:created xsi:type="dcterms:W3CDTF">2015-05-20T14:37:01Z</dcterms:created>
  <dcterms:modified xsi:type="dcterms:W3CDTF">2023-10-17T19:52:02Z</dcterms:modified>
</cp:coreProperties>
</file>